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7" r:id="rId3"/>
    <p:sldId id="268" r:id="rId4"/>
    <p:sldId id="258" r:id="rId5"/>
    <p:sldId id="259" r:id="rId6"/>
    <p:sldId id="260" r:id="rId7"/>
    <p:sldId id="265" r:id="rId8"/>
    <p:sldId id="261" r:id="rId9"/>
    <p:sldId id="262" r:id="rId10"/>
    <p:sldId id="266" r:id="rId11"/>
    <p:sldId id="371" r:id="rId12"/>
    <p:sldId id="370" r:id="rId13"/>
    <p:sldId id="263" r:id="rId14"/>
    <p:sldId id="264" r:id="rId15"/>
    <p:sldId id="269" r:id="rId16"/>
    <p:sldId id="368"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8" d="100"/>
          <a:sy n="78" d="100"/>
        </p:scale>
        <p:origin x="176" y="5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14F8ABC-E9D3-4FD0-A0B9-10739ACF7443}" type="datetimeFigureOut">
              <a:rPr lang="en-US" smtClean="0"/>
              <a:t>5/19/2026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2645344F-2AF8-4982-8BDC-219B33A19C44}" type="slidenum">
              <a:rPr lang="en-US" smtClean="0"/>
              <a:t>‹#›</a:t>
            </a:fld>
            <a:endParaRPr lang="en-US"/>
          </a:p>
        </p:txBody>
      </p:sp>
    </p:spTree>
    <p:extLst>
      <p:ext uri="{BB962C8B-B14F-4D97-AF65-F5344CB8AC3E}">
        <p14:creationId xmlns:p14="http://schemas.microsoft.com/office/powerpoint/2010/main" val="2346757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063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221758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3566907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89059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3856840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56304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2862968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496303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3019973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52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5778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317021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254731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267964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42766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106477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2120756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37B079-0135-4E6A-BD88-87FDB9A0B3CC}" type="datetimeFigureOut">
              <a:rPr lang="en-US" smtClean="0"/>
              <a:t>5/19/2026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4A9554-366C-440F-A90E-FC45114F5EEE}" type="slidenum">
              <a:rPr lang="en-US" smtClean="0"/>
              <a:t>‹#›</a:t>
            </a:fld>
            <a:endParaRPr lang="en-US" dirty="0"/>
          </a:p>
        </p:txBody>
      </p:sp>
    </p:spTree>
    <p:extLst>
      <p:ext uri="{BB962C8B-B14F-4D97-AF65-F5344CB8AC3E}">
        <p14:creationId xmlns:p14="http://schemas.microsoft.com/office/powerpoint/2010/main" val="1741170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B37B079-0135-4E6A-BD88-87FDB9A0B3CC}" type="datetimeFigureOut">
              <a:rPr lang="en-US" smtClean="0"/>
              <a:t>5/19/2026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F4A9554-366C-440F-A90E-FC45114F5EEE}" type="slidenum">
              <a:rPr lang="en-US" smtClean="0"/>
              <a:t>‹#›</a:t>
            </a:fld>
            <a:endParaRPr lang="en-US" dirty="0"/>
          </a:p>
        </p:txBody>
      </p:sp>
    </p:spTree>
    <p:extLst>
      <p:ext uri="{BB962C8B-B14F-4D97-AF65-F5344CB8AC3E}">
        <p14:creationId xmlns:p14="http://schemas.microsoft.com/office/powerpoint/2010/main" val="37007197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2.png"/><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tkohler@fairhavenps.net" TargetMode="External"/><Relationship Id="rId2" Type="http://schemas.openxmlformats.org/officeDocument/2006/relationships/hyperlink" Target="mailto:khickey@fairhaven-ma.gov" TargetMode="External"/><Relationship Id="rId1" Type="http://schemas.openxmlformats.org/officeDocument/2006/relationships/slideLayout" Target="../slideLayouts/slideLayout1.xml"/><Relationship Id="rId5" Type="http://schemas.openxmlformats.org/officeDocument/2006/relationships/hyperlink" Target="mailto:tmigliacci@fairhaven-ma.gov" TargetMode="External"/><Relationship Id="rId4" Type="http://schemas.openxmlformats.org/officeDocument/2006/relationships/hyperlink" Target="mailto:vfurtado@fairhaven-m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E5BA-9DEE-4733-A002-DB0772AF0DC6}"/>
              </a:ext>
            </a:extLst>
          </p:cNvPr>
          <p:cNvSpPr>
            <a:spLocks noGrp="1"/>
          </p:cNvSpPr>
          <p:nvPr>
            <p:ph type="ctrTitle"/>
          </p:nvPr>
        </p:nvSpPr>
        <p:spPr>
          <a:xfrm>
            <a:off x="1839569" y="216243"/>
            <a:ext cx="8001000" cy="2971801"/>
          </a:xfrm>
        </p:spPr>
        <p:txBody>
          <a:bodyPr/>
          <a:lstStyle/>
          <a:p>
            <a:r>
              <a:rPr lang="en-US" dirty="0"/>
              <a:t>Review of the three questions on the 2026 town ballot</a:t>
            </a:r>
          </a:p>
        </p:txBody>
      </p:sp>
      <p:sp>
        <p:nvSpPr>
          <p:cNvPr id="3" name="Subtitle 2">
            <a:extLst>
              <a:ext uri="{FF2B5EF4-FFF2-40B4-BE49-F238E27FC236}">
                <a16:creationId xmlns:a16="http://schemas.microsoft.com/office/drawing/2014/main" id="{A6B8BBF7-4E8A-455C-9776-39CBEB95A7F3}"/>
              </a:ext>
            </a:extLst>
          </p:cNvPr>
          <p:cNvSpPr>
            <a:spLocks noGrp="1"/>
          </p:cNvSpPr>
          <p:nvPr>
            <p:ph type="subTitle" idx="1"/>
          </p:nvPr>
        </p:nvSpPr>
        <p:spPr>
          <a:xfrm>
            <a:off x="739815" y="3856224"/>
            <a:ext cx="7106725" cy="1947333"/>
          </a:xfrm>
        </p:spPr>
        <p:txBody>
          <a:bodyPr/>
          <a:lstStyle/>
          <a:p>
            <a:r>
              <a:rPr lang="en-US" dirty="0">
                <a:solidFill>
                  <a:schemeClr val="tx1"/>
                </a:solidFill>
              </a:rPr>
              <a:t>The Town election will be held on Tuesday, June 9</a:t>
            </a:r>
            <a:r>
              <a:rPr lang="en-US" baseline="30000" dirty="0">
                <a:solidFill>
                  <a:schemeClr val="tx1"/>
                </a:solidFill>
              </a:rPr>
              <a:t>th</a:t>
            </a:r>
            <a:r>
              <a:rPr lang="en-US" dirty="0">
                <a:solidFill>
                  <a:schemeClr val="tx1"/>
                </a:solidFill>
              </a:rPr>
              <a:t> at Fairhaven Recreation Center, 227 Huttleston Avenue.</a:t>
            </a:r>
          </a:p>
          <a:p>
            <a:r>
              <a:rPr lang="en-US" dirty="0">
                <a:solidFill>
                  <a:schemeClr val="tx1"/>
                </a:solidFill>
              </a:rPr>
              <a:t>Poll hours are from 10:00 am to 8:00 pm.</a:t>
            </a:r>
          </a:p>
        </p:txBody>
      </p:sp>
    </p:spTree>
    <p:extLst>
      <p:ext uri="{BB962C8B-B14F-4D97-AF65-F5344CB8AC3E}">
        <p14:creationId xmlns:p14="http://schemas.microsoft.com/office/powerpoint/2010/main" val="1963967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4B7D-61E8-4E67-ACE7-3E6311F41FA5}"/>
              </a:ext>
            </a:extLst>
          </p:cNvPr>
          <p:cNvSpPr>
            <a:spLocks noGrp="1"/>
          </p:cNvSpPr>
          <p:nvPr>
            <p:ph type="title"/>
          </p:nvPr>
        </p:nvSpPr>
        <p:spPr>
          <a:xfrm>
            <a:off x="1340708" y="223342"/>
            <a:ext cx="9539416" cy="938193"/>
          </a:xfrm>
        </p:spPr>
        <p:txBody>
          <a:bodyPr>
            <a:normAutofit fontScale="90000"/>
          </a:bodyPr>
          <a:lstStyle/>
          <a:p>
            <a:pPr algn="ctr"/>
            <a:r>
              <a:rPr lang="en-US" cap="none" dirty="0"/>
              <a:t>Question 2</a:t>
            </a:r>
            <a:br>
              <a:rPr lang="en-US" cap="none" dirty="0"/>
            </a:br>
            <a:r>
              <a:rPr lang="en-US" cap="none" dirty="0"/>
              <a:t>Request to Approve a Proposition 2 ½ Override</a:t>
            </a:r>
          </a:p>
        </p:txBody>
      </p:sp>
      <p:sp>
        <p:nvSpPr>
          <p:cNvPr id="3" name="TextBox 2">
            <a:extLst>
              <a:ext uri="{FF2B5EF4-FFF2-40B4-BE49-F238E27FC236}">
                <a16:creationId xmlns:a16="http://schemas.microsoft.com/office/drawing/2014/main" id="{6882735C-C460-48E3-985F-7BADD6524A35}"/>
              </a:ext>
            </a:extLst>
          </p:cNvPr>
          <p:cNvSpPr txBox="1"/>
          <p:nvPr/>
        </p:nvSpPr>
        <p:spPr>
          <a:xfrm>
            <a:off x="356286" y="1476631"/>
            <a:ext cx="11479427" cy="5527282"/>
          </a:xfrm>
          <a:prstGeom prst="rect">
            <a:avLst/>
          </a:prstGeom>
          <a:noFill/>
        </p:spPr>
        <p:txBody>
          <a:bodyPr wrap="square" rtlCol="0">
            <a:spAutoFit/>
          </a:bodyPr>
          <a:lstStyle/>
          <a:p>
            <a:pPr marR="0" algn="l" rtl="0" eaLnBrk="1" fontAlgn="ctr" latinLnBrk="0" hangingPunct="1">
              <a:lnSpc>
                <a:spcPct val="107000"/>
              </a:lnSpc>
              <a:spcBef>
                <a:spcPts val="0"/>
              </a:spcBef>
              <a:spcAft>
                <a:spcPts val="800"/>
              </a:spcAft>
            </a:pPr>
            <a:r>
              <a:rPr lang="en-US" sz="2000" b="1"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Fairhaven School Department in the amount of </a:t>
            </a:r>
            <a:r>
              <a:rPr lang="en-US" sz="2000" b="1" i="0"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$481,376</a:t>
            </a:r>
          </a:p>
          <a:p>
            <a:pPr marL="285750" marR="0" indent="-285750" algn="l" rtl="0" eaLnBrk="1" fontAlgn="ctr" latinLnBrk="0" hangingPunct="1">
              <a:lnSpc>
                <a:spcPct val="107000"/>
              </a:lnSpc>
              <a:spcBef>
                <a:spcPts val="0"/>
              </a:spcBef>
              <a:spcAft>
                <a:spcPts val="800"/>
              </a:spcAft>
              <a:buFont typeface="Arial" panose="020B0604020202020204" pitchFamily="34" charset="0"/>
              <a:buChar char="•"/>
            </a:pPr>
            <a:r>
              <a:rPr lang="en-US" sz="2000"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Preschool at Wood School would be transferred to East Fairhaven Elementary to save on transportation costs.  Student would be then transition back to Wood School for kindergarten.</a:t>
            </a:r>
          </a:p>
          <a:p>
            <a:pPr marL="285750" marR="0" indent="-285750" algn="l" rtl="0" eaLnBrk="1" fontAlgn="ctr" latinLnBrk="0" hangingPunct="1">
              <a:lnSpc>
                <a:spcPct val="107000"/>
              </a:lnSpc>
              <a:spcBef>
                <a:spcPts val="0"/>
              </a:spcBef>
              <a:spcAft>
                <a:spcPts val="800"/>
              </a:spcAft>
              <a:buFont typeface="Arial" panose="020B0604020202020204" pitchFamily="34" charset="0"/>
              <a:buChar char="•"/>
            </a:pPr>
            <a:r>
              <a:rPr lang="en-US" sz="2000"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Programmatic changes in the Wood School 5</a:t>
            </a:r>
            <a:r>
              <a:rPr lang="en-US" sz="2000" baseline="30000"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th</a:t>
            </a:r>
            <a:r>
              <a:rPr lang="en-US" sz="2000"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 Grade.</a:t>
            </a:r>
            <a:endParaRPr lang="en-US" sz="2000" i="0"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285750" marR="0" indent="-285750" algn="l" rtl="0" eaLnBrk="1" fontAlgn="ctr" latinLnBrk="0" hangingPunct="1">
              <a:lnSpc>
                <a:spcPct val="107000"/>
              </a:lnSpc>
              <a:spcBef>
                <a:spcPts val="0"/>
              </a:spcBef>
              <a:spcAft>
                <a:spcPts val="800"/>
              </a:spcAft>
              <a:buFont typeface="Arial" panose="020B0604020202020204" pitchFamily="34" charset="0"/>
              <a:buChar char="•"/>
            </a:pPr>
            <a:r>
              <a:rPr lang="en-US" sz="2000" dirty="0">
                <a:solidFill>
                  <a:srgbClr val="FFFFFF"/>
                </a:solidFill>
                <a:latin typeface="Century Gothic" panose="020B0502020202020204" pitchFamily="34" charset="0"/>
                <a:ea typeface="Times New Roman" panose="02020603050405020304" pitchFamily="18" charset="0"/>
                <a:cs typeface="Times New Roman" panose="02020603050405020304" pitchFamily="18" charset="0"/>
              </a:rPr>
              <a:t>Less ability to provide literacy resources and instruction for the East Fairhaven third grade class.</a:t>
            </a:r>
          </a:p>
          <a:p>
            <a:pPr marL="285750" marR="0" indent="-285750" algn="l" rtl="0" eaLnBrk="1" fontAlgn="ctr" latinLnBrk="0" hangingPunct="1">
              <a:lnSpc>
                <a:spcPct val="107000"/>
              </a:lnSpc>
              <a:spcBef>
                <a:spcPts val="0"/>
              </a:spcBef>
              <a:spcAft>
                <a:spcPts val="800"/>
              </a:spcAft>
              <a:buFont typeface="Arial" panose="020B0604020202020204" pitchFamily="34" charset="0"/>
              <a:buChar char="•"/>
            </a:pPr>
            <a:r>
              <a:rPr lang="en-US" sz="2000" i="0"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Increased class sizes and an additional reduction in teachers in order to support the previously cut special education program.</a:t>
            </a:r>
          </a:p>
          <a:p>
            <a:pPr marL="342900" marR="0" indent="-342900" algn="l" rtl="0" eaLnBrk="1" fontAlgn="ctr" latinLnBrk="0" hangingPunct="1">
              <a:lnSpc>
                <a:spcPct val="107000"/>
              </a:lnSpc>
              <a:spcBef>
                <a:spcPts val="0"/>
              </a:spcBef>
              <a:spcAft>
                <a:spcPts val="800"/>
              </a:spcAft>
              <a:buFont typeface="Arial" panose="020B0604020202020204" pitchFamily="34" charset="0"/>
              <a:buChar char="•"/>
            </a:pPr>
            <a:endParaRPr lang="en-US" sz="2000" i="0" strike="noStrike" dirty="0">
              <a:effectLst/>
              <a:latin typeface="Arial" panose="020B0604020202020204" pitchFamily="34" charset="0"/>
            </a:endParaRPr>
          </a:p>
          <a:p>
            <a:pPr marR="0" algn="l" rtl="0" eaLnBrk="1" fontAlgn="t" latinLnBrk="0" hangingPunct="1">
              <a:lnSpc>
                <a:spcPct val="107000"/>
              </a:lnSpc>
              <a:spcBef>
                <a:spcPts val="0"/>
              </a:spcBef>
              <a:spcAft>
                <a:spcPts val="800"/>
              </a:spcAft>
            </a:pPr>
            <a:endParaRPr lang="en-US" sz="1800" b="0"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gn="l" rtl="0" eaLnBrk="1" fontAlgn="t" latinLnBrk="0" hangingPunct="1">
              <a:lnSpc>
                <a:spcPct val="107000"/>
              </a:lnSpc>
              <a:spcBef>
                <a:spcPts val="0"/>
              </a:spcBef>
              <a:spcAft>
                <a:spcPts val="800"/>
              </a:spcAft>
            </a:pPr>
            <a:endParaRPr lang="en-US" sz="2000" b="0" i="0" u="none" strike="noStrike" dirty="0">
              <a:effectLst/>
              <a:latin typeface="Arial" panose="020B0604020202020204" pitchFamily="34" charset="0"/>
            </a:endParaRPr>
          </a:p>
          <a:p>
            <a:pPr marL="0" marR="54864" algn="r" rtl="0" eaLnBrk="1" fontAlgn="t" latinLnBrk="0" hangingPunct="1">
              <a:lnSpc>
                <a:spcPct val="107000"/>
              </a:lnSpc>
              <a:spcBef>
                <a:spcPts val="0"/>
              </a:spcBef>
              <a:spcAft>
                <a:spcPts val="800"/>
              </a:spcAft>
            </a:pPr>
            <a:r>
              <a:rPr lang="en-US" sz="1800" b="0"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2000" b="0" i="0" u="none" strike="noStrike" dirty="0">
              <a:effectLst/>
              <a:latin typeface="Arial" panose="020B0604020202020204" pitchFamily="34" charset="0"/>
            </a:endParaRPr>
          </a:p>
          <a:p>
            <a:pPr marR="0" algn="l" rtl="0" eaLnBrk="1" fontAlgn="t" latinLnBrk="0" hangingPunct="1">
              <a:lnSpc>
                <a:spcPct val="107000"/>
              </a:lnSpc>
              <a:spcBef>
                <a:spcPts val="0"/>
              </a:spcBef>
              <a:spcAft>
                <a:spcPts val="800"/>
              </a:spcAft>
            </a:pPr>
            <a:endParaRPr lang="en-US"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1962284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1006475" y="1136055"/>
            <a:ext cx="9084072" cy="590649"/>
          </a:xfrm>
          <a:prstGeom prst="rect">
            <a:avLst/>
          </a:prstGeom>
          <a:noFill/>
          <a:ln/>
        </p:spPr>
        <p:txBody>
          <a:bodyPr wrap="none" lIns="0" tIns="0" rIns="0" bIns="0" rtlCol="0" anchor="t"/>
          <a:lstStyle/>
          <a:p>
            <a:pPr algn="ctr">
              <a:lnSpc>
                <a:spcPct val="104000"/>
              </a:lnSpc>
            </a:pPr>
            <a:r>
              <a:rPr lang="en-US" sz="2400" dirty="0">
                <a:latin typeface="Anton" pitchFamily="34" charset="0"/>
                <a:ea typeface="Anton" pitchFamily="34" charset="-122"/>
                <a:cs typeface="Anton" pitchFamily="34" charset="-120"/>
              </a:rPr>
              <a:t>The Override Request: Investing in Our Future</a:t>
            </a:r>
          </a:p>
          <a:p>
            <a:pPr>
              <a:lnSpc>
                <a:spcPct val="104000"/>
              </a:lnSpc>
            </a:pPr>
            <a:r>
              <a:rPr lang="en-US" sz="2400" dirty="0"/>
              <a:t>Fairhaven School Department in the amount of $481,376</a:t>
            </a:r>
          </a:p>
          <a:p>
            <a:pPr>
              <a:lnSpc>
                <a:spcPct val="104000"/>
              </a:lnSpc>
            </a:pPr>
            <a:endParaRPr lang="en-US" sz="3200" dirty="0"/>
          </a:p>
        </p:txBody>
      </p:sp>
      <p:sp>
        <p:nvSpPr>
          <p:cNvPr id="3" name="Text 1"/>
          <p:cNvSpPr/>
          <p:nvPr/>
        </p:nvSpPr>
        <p:spPr>
          <a:xfrm>
            <a:off x="661493" y="2128342"/>
            <a:ext cx="10869017" cy="604837"/>
          </a:xfrm>
          <a:prstGeom prst="rect">
            <a:avLst/>
          </a:prstGeom>
          <a:noFill/>
          <a:ln/>
        </p:spPr>
        <p:txBody>
          <a:bodyPr wrap="square" lIns="0" tIns="0" rIns="0" bIns="0" rtlCol="0" anchor="t">
            <a:normAutofit fontScale="92500" lnSpcReduction="20000"/>
          </a:bodyPr>
          <a:lstStyle/>
          <a:p>
            <a:pPr>
              <a:lnSpc>
                <a:spcPct val="133000"/>
              </a:lnSpc>
            </a:pPr>
            <a:r>
              <a:rPr lang="en-US" dirty="0">
                <a:latin typeface="Fira Sans" pitchFamily="34" charset="0"/>
                <a:ea typeface="Fira Sans" pitchFamily="34" charset="-122"/>
                <a:cs typeface="Fira Sans" pitchFamily="34" charset="-120"/>
              </a:rPr>
              <a:t>Approving this override is the clearest path to protecting the programs and people that make Fairhaven schools work. Here is what it safeguards:</a:t>
            </a:r>
            <a:endParaRPr lang="en-US" dirty="0"/>
          </a:p>
        </p:txBody>
      </p:sp>
      <p:sp>
        <p:nvSpPr>
          <p:cNvPr id="4" name="Shape 2"/>
          <p:cNvSpPr/>
          <p:nvPr/>
        </p:nvSpPr>
        <p:spPr>
          <a:xfrm>
            <a:off x="661492" y="2945806"/>
            <a:ext cx="3496965" cy="2752428"/>
          </a:xfrm>
          <a:prstGeom prst="roundRect">
            <a:avLst>
              <a:gd name="adj" fmla="val 1030"/>
            </a:avLst>
          </a:prstGeom>
          <a:solidFill>
            <a:srgbClr val="3E3E3E"/>
          </a:solidFill>
          <a:ln/>
        </p:spPr>
      </p:sp>
      <p:sp>
        <p:nvSpPr>
          <p:cNvPr id="5" name="Shape 3"/>
          <p:cNvSpPr/>
          <p:nvPr/>
        </p:nvSpPr>
        <p:spPr>
          <a:xfrm>
            <a:off x="850503" y="3134816"/>
            <a:ext cx="567035" cy="567035"/>
          </a:xfrm>
          <a:prstGeom prst="roundRect">
            <a:avLst>
              <a:gd name="adj" fmla="val 13436988"/>
            </a:avLst>
          </a:prstGeom>
          <a:solidFill>
            <a:srgbClr val="FA95AE"/>
          </a:solidFill>
          <a:ln/>
        </p:spPr>
        <p:txBody>
          <a:bodyPr/>
          <a:lstStyle/>
          <a:p>
            <a:endParaRPr lang="en-US" sz="2400" dirty="0"/>
          </a:p>
        </p:txBody>
      </p:sp>
      <p:pic>
        <p:nvPicPr>
          <p:cNvPr id="6" name="Image 0" descr="preencoded.png"/>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006475" y="3290690"/>
            <a:ext cx="255092" cy="255092"/>
          </a:xfrm>
          <a:prstGeom prst="rect">
            <a:avLst/>
          </a:prstGeom>
        </p:spPr>
      </p:pic>
      <p:sp>
        <p:nvSpPr>
          <p:cNvPr id="7" name="Text 4"/>
          <p:cNvSpPr/>
          <p:nvPr/>
        </p:nvSpPr>
        <p:spPr>
          <a:xfrm>
            <a:off x="850503" y="3890863"/>
            <a:ext cx="2972296" cy="295275"/>
          </a:xfrm>
          <a:prstGeom prst="rect">
            <a:avLst/>
          </a:prstGeom>
          <a:noFill/>
          <a:ln/>
        </p:spPr>
        <p:txBody>
          <a:bodyPr wrap="none" lIns="0" tIns="0" rIns="0" bIns="0" rtlCol="0" anchor="t"/>
          <a:lstStyle/>
          <a:p>
            <a:pPr>
              <a:lnSpc>
                <a:spcPct val="104000"/>
              </a:lnSpc>
            </a:pPr>
            <a:r>
              <a:rPr lang="en-US" dirty="0">
                <a:solidFill>
                  <a:srgbClr val="FFC000"/>
                </a:solidFill>
                <a:latin typeface="Anton" pitchFamily="34" charset="0"/>
                <a:ea typeface="Anton" pitchFamily="34" charset="-122"/>
                <a:cs typeface="Anton" pitchFamily="34" charset="-120"/>
              </a:rPr>
              <a:t>Preschool Continues</a:t>
            </a:r>
            <a:endParaRPr lang="en-US" dirty="0">
              <a:solidFill>
                <a:srgbClr val="FFC000"/>
              </a:solidFill>
            </a:endParaRPr>
          </a:p>
        </p:txBody>
      </p:sp>
      <p:sp>
        <p:nvSpPr>
          <p:cNvPr id="8" name="Text 5"/>
          <p:cNvSpPr/>
          <p:nvPr/>
        </p:nvSpPr>
        <p:spPr>
          <a:xfrm>
            <a:off x="850503" y="4299545"/>
            <a:ext cx="3118941" cy="907256"/>
          </a:xfrm>
          <a:prstGeom prst="rect">
            <a:avLst/>
          </a:prstGeom>
          <a:noFill/>
          <a:ln/>
        </p:spPr>
        <p:txBody>
          <a:bodyPr wrap="square" lIns="0" tIns="0" rIns="0" bIns="0" rtlCol="0" anchor="t">
            <a:noAutofit/>
          </a:bodyPr>
          <a:lstStyle/>
          <a:p>
            <a:pPr>
              <a:lnSpc>
                <a:spcPct val="133000"/>
              </a:lnSpc>
            </a:pPr>
            <a:r>
              <a:rPr lang="en-US" sz="1600" dirty="0">
                <a:solidFill>
                  <a:srgbClr val="E0D6DE"/>
                </a:solidFill>
                <a:latin typeface="Fira Sans" pitchFamily="34" charset="0"/>
                <a:ea typeface="Fira Sans" pitchFamily="34" charset="-122"/>
                <a:cs typeface="Fira Sans" pitchFamily="34" charset="-120"/>
              </a:rPr>
              <a:t>Pre-K programs at </a:t>
            </a:r>
            <a:r>
              <a:rPr lang="en-US" sz="1600" b="1" dirty="0">
                <a:solidFill>
                  <a:srgbClr val="E0D6DE"/>
                </a:solidFill>
                <a:latin typeface="Fira Sans" pitchFamily="34" charset="0"/>
                <a:ea typeface="Fira Sans" pitchFamily="34" charset="-122"/>
                <a:cs typeface="Fira Sans" pitchFamily="34" charset="-120"/>
              </a:rPr>
              <a:t>Wood and East</a:t>
            </a:r>
            <a:r>
              <a:rPr lang="en-US" sz="1600" dirty="0">
                <a:solidFill>
                  <a:srgbClr val="E0D6DE"/>
                </a:solidFill>
                <a:latin typeface="Fira Sans" pitchFamily="34" charset="0"/>
                <a:ea typeface="Fira Sans" pitchFamily="34" charset="-122"/>
                <a:cs typeface="Fira Sans" pitchFamily="34" charset="-120"/>
              </a:rPr>
              <a:t> schools remain open and accessible to families who count on them.</a:t>
            </a:r>
            <a:endParaRPr lang="en-US" sz="1600" dirty="0"/>
          </a:p>
        </p:txBody>
      </p:sp>
      <p:sp>
        <p:nvSpPr>
          <p:cNvPr id="9" name="Shape 6"/>
          <p:cNvSpPr/>
          <p:nvPr/>
        </p:nvSpPr>
        <p:spPr>
          <a:xfrm>
            <a:off x="4347468" y="2945806"/>
            <a:ext cx="3496965" cy="2752428"/>
          </a:xfrm>
          <a:prstGeom prst="roundRect">
            <a:avLst>
              <a:gd name="adj" fmla="val 1030"/>
            </a:avLst>
          </a:prstGeom>
          <a:solidFill>
            <a:srgbClr val="3E3E3E"/>
          </a:solidFill>
          <a:ln/>
        </p:spPr>
      </p:sp>
      <p:sp>
        <p:nvSpPr>
          <p:cNvPr id="10" name="Shape 7"/>
          <p:cNvSpPr/>
          <p:nvPr/>
        </p:nvSpPr>
        <p:spPr>
          <a:xfrm>
            <a:off x="4536480" y="3134816"/>
            <a:ext cx="567035" cy="567035"/>
          </a:xfrm>
          <a:prstGeom prst="roundRect">
            <a:avLst>
              <a:gd name="adj" fmla="val 13436988"/>
            </a:avLst>
          </a:prstGeom>
          <a:solidFill>
            <a:srgbClr val="FA95AE"/>
          </a:solidFill>
          <a:ln/>
        </p:spPr>
      </p:sp>
      <p:pic>
        <p:nvPicPr>
          <p:cNvPr id="11" name="Image 1" descr="preencoded.png"/>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4692453" y="3290690"/>
            <a:ext cx="255092" cy="255092"/>
          </a:xfrm>
          <a:prstGeom prst="rect">
            <a:avLst/>
          </a:prstGeom>
        </p:spPr>
      </p:pic>
      <p:sp>
        <p:nvSpPr>
          <p:cNvPr id="12" name="Text 8"/>
          <p:cNvSpPr/>
          <p:nvPr/>
        </p:nvSpPr>
        <p:spPr>
          <a:xfrm>
            <a:off x="4536480" y="3890863"/>
            <a:ext cx="2972296" cy="295275"/>
          </a:xfrm>
          <a:prstGeom prst="rect">
            <a:avLst/>
          </a:prstGeom>
          <a:noFill/>
          <a:ln/>
        </p:spPr>
        <p:txBody>
          <a:bodyPr wrap="none" lIns="0" tIns="0" rIns="0" bIns="0" rtlCol="0" anchor="t"/>
          <a:lstStyle/>
          <a:p>
            <a:pPr>
              <a:lnSpc>
                <a:spcPct val="104000"/>
              </a:lnSpc>
            </a:pPr>
            <a:r>
              <a:rPr lang="en-US" dirty="0">
                <a:solidFill>
                  <a:srgbClr val="FFC000"/>
                </a:solidFill>
                <a:latin typeface="Anton" pitchFamily="34" charset="0"/>
                <a:ea typeface="Anton" pitchFamily="34" charset="-122"/>
                <a:cs typeface="Anton" pitchFamily="34" charset="-120"/>
              </a:rPr>
              <a:t>Protected Class Sizes</a:t>
            </a:r>
            <a:endParaRPr lang="en-US" dirty="0">
              <a:solidFill>
                <a:srgbClr val="FFC000"/>
              </a:solidFill>
            </a:endParaRPr>
          </a:p>
        </p:txBody>
      </p:sp>
      <p:sp>
        <p:nvSpPr>
          <p:cNvPr id="13" name="Text 9"/>
          <p:cNvSpPr/>
          <p:nvPr/>
        </p:nvSpPr>
        <p:spPr>
          <a:xfrm>
            <a:off x="4536480" y="4299545"/>
            <a:ext cx="3118941" cy="907256"/>
          </a:xfrm>
          <a:prstGeom prst="rect">
            <a:avLst/>
          </a:prstGeom>
          <a:noFill/>
          <a:ln/>
        </p:spPr>
        <p:txBody>
          <a:bodyPr wrap="square" lIns="0" tIns="0" rIns="0" bIns="0" rtlCol="0" anchor="t">
            <a:noAutofit/>
          </a:bodyPr>
          <a:lstStyle/>
          <a:p>
            <a:pPr>
              <a:lnSpc>
                <a:spcPct val="133000"/>
              </a:lnSpc>
            </a:pPr>
            <a:r>
              <a:rPr lang="en-US" sz="1600" dirty="0">
                <a:solidFill>
                  <a:srgbClr val="E0D6DE"/>
                </a:solidFill>
                <a:latin typeface="Fira Sans" pitchFamily="34" charset="0"/>
                <a:ea typeface="Fira Sans" pitchFamily="34" charset="-122"/>
                <a:cs typeface="Fira Sans" pitchFamily="34" charset="-120"/>
              </a:rPr>
              <a:t>Keeps class sizes manageable at </a:t>
            </a:r>
            <a:r>
              <a:rPr lang="en-US" sz="1600" b="1" dirty="0">
                <a:solidFill>
                  <a:srgbClr val="E0D6DE"/>
                </a:solidFill>
                <a:latin typeface="Fira Sans" pitchFamily="34" charset="0"/>
                <a:ea typeface="Fira Sans" pitchFamily="34" charset="-122"/>
                <a:cs typeface="Fira Sans" pitchFamily="34" charset="-120"/>
              </a:rPr>
              <a:t>all grade levels</a:t>
            </a:r>
            <a:r>
              <a:rPr lang="en-US" sz="1600" dirty="0">
                <a:solidFill>
                  <a:srgbClr val="E0D6DE"/>
                </a:solidFill>
                <a:latin typeface="Fira Sans" pitchFamily="34" charset="0"/>
                <a:ea typeface="Fira Sans" pitchFamily="34" charset="-122"/>
                <a:cs typeface="Fira Sans" pitchFamily="34" charset="-120"/>
              </a:rPr>
              <a:t>, ensuring every student gets the attention they deserve.</a:t>
            </a:r>
            <a:endParaRPr lang="en-US" sz="1600" dirty="0"/>
          </a:p>
        </p:txBody>
      </p:sp>
      <p:sp>
        <p:nvSpPr>
          <p:cNvPr id="14" name="Shape 10"/>
          <p:cNvSpPr/>
          <p:nvPr/>
        </p:nvSpPr>
        <p:spPr>
          <a:xfrm>
            <a:off x="8033444" y="2945806"/>
            <a:ext cx="3496965" cy="2752428"/>
          </a:xfrm>
          <a:prstGeom prst="roundRect">
            <a:avLst>
              <a:gd name="adj" fmla="val 1030"/>
            </a:avLst>
          </a:prstGeom>
          <a:solidFill>
            <a:srgbClr val="3E3E3E"/>
          </a:solidFill>
          <a:ln/>
        </p:spPr>
      </p:sp>
      <p:sp>
        <p:nvSpPr>
          <p:cNvPr id="15" name="Shape 11"/>
          <p:cNvSpPr/>
          <p:nvPr/>
        </p:nvSpPr>
        <p:spPr>
          <a:xfrm>
            <a:off x="8222456" y="3134816"/>
            <a:ext cx="567035" cy="567035"/>
          </a:xfrm>
          <a:prstGeom prst="roundRect">
            <a:avLst>
              <a:gd name="adj" fmla="val 13436988"/>
            </a:avLst>
          </a:prstGeom>
          <a:solidFill>
            <a:srgbClr val="FA95AE"/>
          </a:solidFill>
          <a:ln/>
        </p:spPr>
      </p:sp>
      <p:pic>
        <p:nvPicPr>
          <p:cNvPr id="16" name="Image 2" descr="preencoded.png"/>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8378429" y="3290690"/>
            <a:ext cx="255092" cy="255092"/>
          </a:xfrm>
          <a:prstGeom prst="rect">
            <a:avLst/>
          </a:prstGeom>
        </p:spPr>
      </p:pic>
      <p:sp>
        <p:nvSpPr>
          <p:cNvPr id="17" name="Text 12"/>
          <p:cNvSpPr/>
          <p:nvPr/>
        </p:nvSpPr>
        <p:spPr>
          <a:xfrm>
            <a:off x="8222456" y="3890863"/>
            <a:ext cx="2972296" cy="295275"/>
          </a:xfrm>
          <a:prstGeom prst="rect">
            <a:avLst/>
          </a:prstGeom>
          <a:noFill/>
          <a:ln/>
        </p:spPr>
        <p:txBody>
          <a:bodyPr wrap="none" lIns="0" tIns="0" rIns="0" bIns="0" rtlCol="0" anchor="t"/>
          <a:lstStyle/>
          <a:p>
            <a:pPr>
              <a:lnSpc>
                <a:spcPct val="104000"/>
              </a:lnSpc>
            </a:pPr>
            <a:r>
              <a:rPr lang="en-US" dirty="0">
                <a:solidFill>
                  <a:srgbClr val="FFC000"/>
                </a:solidFill>
                <a:latin typeface="Anton" pitchFamily="34" charset="0"/>
                <a:ea typeface="Anton" pitchFamily="34" charset="-122"/>
                <a:cs typeface="Anton" pitchFamily="34" charset="-120"/>
              </a:rPr>
              <a:t>Special Ed Compliance</a:t>
            </a:r>
            <a:endParaRPr lang="en-US" dirty="0">
              <a:solidFill>
                <a:srgbClr val="FFC000"/>
              </a:solidFill>
            </a:endParaRPr>
          </a:p>
        </p:txBody>
      </p:sp>
      <p:sp>
        <p:nvSpPr>
          <p:cNvPr id="18" name="Text 13"/>
          <p:cNvSpPr/>
          <p:nvPr/>
        </p:nvSpPr>
        <p:spPr>
          <a:xfrm>
            <a:off x="8222456" y="4299545"/>
            <a:ext cx="3118941" cy="1209675"/>
          </a:xfrm>
          <a:prstGeom prst="rect">
            <a:avLst/>
          </a:prstGeom>
          <a:noFill/>
          <a:ln/>
        </p:spPr>
        <p:txBody>
          <a:bodyPr wrap="square" lIns="0" tIns="0" rIns="0" bIns="0" rtlCol="0" anchor="t">
            <a:noAutofit/>
          </a:bodyPr>
          <a:lstStyle/>
          <a:p>
            <a:pPr>
              <a:lnSpc>
                <a:spcPct val="133000"/>
              </a:lnSpc>
            </a:pPr>
            <a:r>
              <a:rPr lang="en-US" sz="1600" dirty="0">
                <a:solidFill>
                  <a:srgbClr val="E0D6DE"/>
                </a:solidFill>
                <a:latin typeface="Fira Sans" pitchFamily="34" charset="0"/>
                <a:ea typeface="Fira Sans" pitchFamily="34" charset="-122"/>
                <a:cs typeface="Fira Sans" pitchFamily="34" charset="-120"/>
              </a:rPr>
              <a:t>Maintains required staffing to meet </a:t>
            </a:r>
            <a:r>
              <a:rPr lang="en-US" sz="1600" b="1" dirty="0">
                <a:solidFill>
                  <a:srgbClr val="E0D6DE"/>
                </a:solidFill>
                <a:latin typeface="Fira Sans" pitchFamily="34" charset="0"/>
                <a:ea typeface="Fira Sans" pitchFamily="34" charset="-122"/>
                <a:cs typeface="Fira Sans" pitchFamily="34" charset="-120"/>
              </a:rPr>
              <a:t>special education law</a:t>
            </a:r>
            <a:r>
              <a:rPr lang="en-US" sz="1600" dirty="0">
                <a:solidFill>
                  <a:srgbClr val="E0D6DE"/>
                </a:solidFill>
                <a:latin typeface="Fira Sans" pitchFamily="34" charset="0"/>
                <a:ea typeface="Fira Sans" pitchFamily="34" charset="-122"/>
                <a:cs typeface="Fira Sans" pitchFamily="34" charset="-120"/>
              </a:rPr>
              <a:t> without further cuts to teachers or support staff.</a:t>
            </a:r>
            <a:endParaRPr lang="en-US" sz="1600" dirty="0"/>
          </a:p>
        </p:txBody>
      </p:sp>
      <p:sp>
        <p:nvSpPr>
          <p:cNvPr id="20" name="TextBox 19">
            <a:extLst>
              <a:ext uri="{FF2B5EF4-FFF2-40B4-BE49-F238E27FC236}">
                <a16:creationId xmlns:a16="http://schemas.microsoft.com/office/drawing/2014/main" id="{B37E1371-5EA7-41B2-BF61-3119D1CA236B}"/>
              </a:ext>
            </a:extLst>
          </p:cNvPr>
          <p:cNvSpPr txBox="1"/>
          <p:nvPr/>
        </p:nvSpPr>
        <p:spPr>
          <a:xfrm>
            <a:off x="287286" y="20897"/>
            <a:ext cx="10552992" cy="1138773"/>
          </a:xfrm>
          <a:prstGeom prst="rect">
            <a:avLst/>
          </a:prstGeom>
          <a:noFill/>
        </p:spPr>
        <p:txBody>
          <a:bodyPr wrap="square">
            <a:spAutoFit/>
          </a:bodyPr>
          <a:lstStyle/>
          <a:p>
            <a:pPr algn="ctr"/>
            <a:r>
              <a:rPr kumimoji="0" lang="en-US" sz="3600" b="0" i="0" u="none" strike="noStrike" kern="1200" cap="none" spc="0" normalizeH="0" baseline="0" noProof="0" dirty="0">
                <a:ln w="3175" cmpd="sng">
                  <a:noFill/>
                </a:ln>
                <a:solidFill>
                  <a:prstClr val="white"/>
                </a:solidFill>
                <a:effectLst/>
                <a:uLnTx/>
                <a:uFillTx/>
                <a:latin typeface="Century Gothic" panose="020B0502020202020204"/>
                <a:ea typeface="+mj-ea"/>
                <a:cs typeface="+mj-cs"/>
              </a:rPr>
              <a:t>Question 2</a:t>
            </a:r>
            <a:br>
              <a:rPr kumimoji="0" lang="en-US" sz="3600" b="0" i="0" u="none" strike="noStrike" kern="1200" cap="none" spc="0" normalizeH="0" baseline="0" noProof="0" dirty="0">
                <a:ln w="3175" cmpd="sng">
                  <a:noFill/>
                </a:ln>
                <a:solidFill>
                  <a:prstClr val="white"/>
                </a:solidFill>
                <a:effectLst/>
                <a:uLnTx/>
                <a:uFillTx/>
                <a:latin typeface="Century Gothic" panose="020B0502020202020204"/>
                <a:ea typeface="+mj-ea"/>
                <a:cs typeface="+mj-cs"/>
              </a:rPr>
            </a:br>
            <a:r>
              <a:rPr kumimoji="0" lang="en-US" sz="3200" b="0" i="0" u="none" strike="noStrike" kern="1200" cap="none" spc="0" normalizeH="0" baseline="0" noProof="0" dirty="0">
                <a:ln w="3175" cmpd="sng">
                  <a:noFill/>
                </a:ln>
                <a:solidFill>
                  <a:prstClr val="white"/>
                </a:solidFill>
                <a:effectLst/>
                <a:uLnTx/>
                <a:uFillTx/>
                <a:latin typeface="Century Gothic" panose="020B0502020202020204"/>
                <a:ea typeface="+mj-ea"/>
                <a:cs typeface="+mj-cs"/>
              </a:rPr>
              <a:t>Request to Approve a Proposition 2 ½ Override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1171575" y="284065"/>
            <a:ext cx="8847914" cy="830758"/>
          </a:xfrm>
          <a:prstGeom prst="rect">
            <a:avLst/>
          </a:prstGeom>
          <a:noFill/>
          <a:ln/>
        </p:spPr>
        <p:txBody>
          <a:bodyPr wrap="none" lIns="0" tIns="0" rIns="0" bIns="0" rtlCol="0" anchor="t"/>
          <a:lstStyle/>
          <a:p>
            <a:pPr algn="ctr">
              <a:lnSpc>
                <a:spcPct val="104000"/>
              </a:lnSpc>
            </a:pPr>
            <a:r>
              <a:rPr kumimoji="0" lang="en-US" sz="3200" b="0" i="0" u="none" strike="noStrike" kern="1200" cap="none" spc="0" normalizeH="0" baseline="0" noProof="0" dirty="0">
                <a:ln w="3175" cmpd="sng">
                  <a:noFill/>
                </a:ln>
                <a:effectLst/>
                <a:uLnTx/>
                <a:uFillTx/>
                <a:latin typeface="Century Gothic" panose="020B0502020202020204"/>
                <a:ea typeface="+mj-ea"/>
                <a:cs typeface="+mj-cs"/>
              </a:rPr>
              <a:t>Question 2</a:t>
            </a:r>
            <a:br>
              <a:rPr kumimoji="0" lang="en-US" sz="3200" b="0" i="0" u="none" strike="noStrike" kern="1200" cap="none" spc="0" normalizeH="0" baseline="0" noProof="0" dirty="0">
                <a:ln w="3175" cmpd="sng">
                  <a:noFill/>
                </a:ln>
                <a:effectLst/>
                <a:uLnTx/>
                <a:uFillTx/>
                <a:latin typeface="Century Gothic" panose="020B0502020202020204"/>
                <a:ea typeface="+mj-ea"/>
                <a:cs typeface="+mj-cs"/>
              </a:rPr>
            </a:br>
            <a:r>
              <a:rPr kumimoji="0" lang="en-US" sz="2400" b="0" i="0" u="none" strike="noStrike" kern="1200" cap="none" spc="0" normalizeH="0" baseline="0" noProof="0" dirty="0">
                <a:ln w="3175" cmpd="sng">
                  <a:noFill/>
                </a:ln>
                <a:effectLst/>
                <a:uLnTx/>
                <a:uFillTx/>
                <a:latin typeface="Century Gothic" panose="020B0502020202020204"/>
                <a:ea typeface="+mj-ea"/>
                <a:cs typeface="+mj-cs"/>
              </a:rPr>
              <a:t>Request to Approve a Proposition </a:t>
            </a:r>
            <a:r>
              <a:rPr kumimoji="0" lang="en-US" sz="2400" b="0" i="0" u="none" strike="noStrike" kern="1200" cap="none" spc="0" normalizeH="0" baseline="0" noProof="0" dirty="0">
                <a:ln w="3175" cmpd="sng">
                  <a:noFill/>
                </a:ln>
                <a:solidFill>
                  <a:prstClr val="white"/>
                </a:solidFill>
                <a:effectLst/>
                <a:uLnTx/>
                <a:uFillTx/>
                <a:latin typeface="Century Gothic" panose="020B0502020202020204"/>
                <a:ea typeface="+mj-ea"/>
                <a:cs typeface="+mj-cs"/>
              </a:rPr>
              <a:t>2 ½ Override</a:t>
            </a:r>
            <a:endParaRPr lang="en-US" sz="2400" dirty="0"/>
          </a:p>
          <a:p>
            <a:pPr>
              <a:lnSpc>
                <a:spcPct val="104000"/>
              </a:lnSpc>
            </a:pPr>
            <a:endParaRPr lang="en-US" sz="2800" dirty="0">
              <a:latin typeface="Anton" pitchFamily="34" charset="0"/>
              <a:ea typeface="Anton" pitchFamily="34" charset="-122"/>
              <a:cs typeface="Anton" pitchFamily="34" charset="-120"/>
            </a:endParaRPr>
          </a:p>
          <a:p>
            <a:pPr>
              <a:lnSpc>
                <a:spcPct val="104000"/>
              </a:lnSpc>
            </a:pPr>
            <a:r>
              <a:rPr lang="en-US" sz="2600" dirty="0">
                <a:latin typeface="Anton" pitchFamily="34" charset="0"/>
                <a:ea typeface="Anton" pitchFamily="34" charset="-122"/>
                <a:cs typeface="Anton" pitchFamily="34" charset="-120"/>
              </a:rPr>
              <a:t>What Happens Without the Override</a:t>
            </a:r>
            <a:endParaRPr lang="en-US" sz="2600" dirty="0"/>
          </a:p>
        </p:txBody>
      </p:sp>
      <p:sp>
        <p:nvSpPr>
          <p:cNvPr id="3" name="Text 1"/>
          <p:cNvSpPr/>
          <p:nvPr/>
        </p:nvSpPr>
        <p:spPr>
          <a:xfrm>
            <a:off x="464043" y="1246833"/>
            <a:ext cx="11519892" cy="288429"/>
          </a:xfrm>
          <a:prstGeom prst="rect">
            <a:avLst/>
          </a:prstGeom>
          <a:noFill/>
          <a:ln/>
        </p:spPr>
        <p:txBody>
          <a:bodyPr wrap="none" lIns="0" tIns="0" rIns="0" bIns="0" rtlCol="0" anchor="t"/>
          <a:lstStyle/>
          <a:p>
            <a:pPr>
              <a:lnSpc>
                <a:spcPct val="131000"/>
              </a:lnSpc>
            </a:pPr>
            <a:r>
              <a:rPr lang="en-US" sz="1600" dirty="0">
                <a:latin typeface="Fira Sans" pitchFamily="34" charset="0"/>
                <a:ea typeface="Fira Sans" pitchFamily="34" charset="-122"/>
                <a:cs typeface="Fira Sans" pitchFamily="34" charset="-120"/>
              </a:rPr>
              <a:t>A failed override is not a pause — it is a series of immediate, painful cuts with lasting consequences for Fairhaven students.</a:t>
            </a:r>
            <a:endParaRPr lang="en-US" sz="1600" dirty="0"/>
          </a:p>
        </p:txBody>
      </p:sp>
      <p:sp>
        <p:nvSpPr>
          <p:cNvPr id="4" name="Shape 2"/>
          <p:cNvSpPr/>
          <p:nvPr/>
        </p:nvSpPr>
        <p:spPr>
          <a:xfrm>
            <a:off x="640854" y="1970584"/>
            <a:ext cx="3518495" cy="3369469"/>
          </a:xfrm>
          <a:prstGeom prst="roundRect">
            <a:avLst>
              <a:gd name="adj" fmla="val 815"/>
            </a:avLst>
          </a:prstGeom>
          <a:solidFill>
            <a:srgbClr val="1F1F1F"/>
          </a:solidFill>
          <a:ln w="19050">
            <a:solidFill>
              <a:srgbClr val="575757"/>
            </a:solidFill>
            <a:prstDash val="solid"/>
          </a:ln>
        </p:spPr>
      </p:sp>
      <p:sp>
        <p:nvSpPr>
          <p:cNvPr id="5" name="Shape 3"/>
          <p:cNvSpPr/>
          <p:nvPr/>
        </p:nvSpPr>
        <p:spPr>
          <a:xfrm>
            <a:off x="666254" y="1995984"/>
            <a:ext cx="3467695" cy="549275"/>
          </a:xfrm>
          <a:prstGeom prst="rect">
            <a:avLst/>
          </a:prstGeom>
          <a:solidFill>
            <a:srgbClr val="3E3E3E"/>
          </a:solidFill>
          <a:ln/>
        </p:spPr>
      </p:sp>
      <p:sp>
        <p:nvSpPr>
          <p:cNvPr id="6" name="Text 4"/>
          <p:cNvSpPr/>
          <p:nvPr/>
        </p:nvSpPr>
        <p:spPr>
          <a:xfrm>
            <a:off x="1957983" y="2098973"/>
            <a:ext cx="579437" cy="343297"/>
          </a:xfrm>
          <a:prstGeom prst="rect">
            <a:avLst/>
          </a:prstGeom>
          <a:noFill/>
          <a:ln/>
        </p:spPr>
        <p:txBody>
          <a:bodyPr wrap="none" lIns="0" tIns="0" rIns="0" bIns="0" rtlCol="0" anchor="ctr"/>
          <a:lstStyle/>
          <a:p>
            <a:pPr algn="ctr"/>
            <a:r>
              <a:rPr lang="en-US" sz="2133" dirty="0">
                <a:solidFill>
                  <a:srgbClr val="E0D6DE"/>
                </a:solidFill>
                <a:latin typeface="Anton" pitchFamily="34" charset="0"/>
                <a:ea typeface="Anton" pitchFamily="34" charset="-122"/>
                <a:cs typeface="Anton" pitchFamily="34" charset="-120"/>
              </a:rPr>
              <a:t>1</a:t>
            </a:r>
            <a:endParaRPr lang="en-US" sz="2133" dirty="0"/>
          </a:p>
        </p:txBody>
      </p:sp>
      <p:sp>
        <p:nvSpPr>
          <p:cNvPr id="7" name="Text 5"/>
          <p:cNvSpPr/>
          <p:nvPr/>
        </p:nvSpPr>
        <p:spPr>
          <a:xfrm>
            <a:off x="849312" y="2722563"/>
            <a:ext cx="3101579" cy="572095"/>
          </a:xfrm>
          <a:prstGeom prst="rect">
            <a:avLst/>
          </a:prstGeom>
          <a:noFill/>
          <a:ln/>
        </p:spPr>
        <p:txBody>
          <a:bodyPr wrap="square" lIns="0" tIns="0" rIns="0" bIns="0" rtlCol="0" anchor="t">
            <a:normAutofit/>
          </a:bodyPr>
          <a:lstStyle/>
          <a:p>
            <a:pPr>
              <a:lnSpc>
                <a:spcPct val="104000"/>
              </a:lnSpc>
            </a:pPr>
            <a:r>
              <a:rPr lang="en-US" dirty="0">
                <a:solidFill>
                  <a:srgbClr val="FFC000"/>
                </a:solidFill>
                <a:latin typeface="Anton" pitchFamily="34" charset="0"/>
                <a:ea typeface="Anton" pitchFamily="34" charset="-122"/>
                <a:cs typeface="Anton" pitchFamily="34" charset="-120"/>
              </a:rPr>
              <a:t>Preschool Loses Transportation &amp; Resources</a:t>
            </a:r>
            <a:endParaRPr lang="en-US" dirty="0">
              <a:solidFill>
                <a:srgbClr val="FFC000"/>
              </a:solidFill>
            </a:endParaRPr>
          </a:p>
        </p:txBody>
      </p:sp>
      <p:sp>
        <p:nvSpPr>
          <p:cNvPr id="8" name="Text 6"/>
          <p:cNvSpPr/>
          <p:nvPr/>
        </p:nvSpPr>
        <p:spPr>
          <a:xfrm>
            <a:off x="849312" y="3401021"/>
            <a:ext cx="3101579" cy="1153716"/>
          </a:xfrm>
          <a:prstGeom prst="rect">
            <a:avLst/>
          </a:prstGeom>
          <a:noFill/>
          <a:ln/>
        </p:spPr>
        <p:txBody>
          <a:bodyPr wrap="square" lIns="0" tIns="0" rIns="0" bIns="0" rtlCol="0" anchor="t">
            <a:normAutofit/>
          </a:bodyPr>
          <a:lstStyle/>
          <a:p>
            <a:pPr>
              <a:lnSpc>
                <a:spcPct val="131000"/>
              </a:lnSpc>
            </a:pPr>
            <a:r>
              <a:rPr lang="en-US" sz="1400" dirty="0">
                <a:solidFill>
                  <a:srgbClr val="E0D6DE"/>
                </a:solidFill>
                <a:latin typeface="Fira Sans" pitchFamily="34" charset="0"/>
                <a:ea typeface="Fira Sans" pitchFamily="34" charset="-122"/>
                <a:cs typeface="Fira Sans" pitchFamily="34" charset="-120"/>
              </a:rPr>
              <a:t>Families who rely on busing to access pre-K at Wood and East will lose that support, effectively eliminating access for many children.</a:t>
            </a:r>
            <a:endParaRPr lang="en-US" sz="1400" dirty="0"/>
          </a:p>
        </p:txBody>
      </p:sp>
      <p:sp>
        <p:nvSpPr>
          <p:cNvPr id="9" name="Shape 7"/>
          <p:cNvSpPr/>
          <p:nvPr/>
        </p:nvSpPr>
        <p:spPr>
          <a:xfrm>
            <a:off x="4336653" y="1970584"/>
            <a:ext cx="3518595" cy="3369469"/>
          </a:xfrm>
          <a:prstGeom prst="roundRect">
            <a:avLst>
              <a:gd name="adj" fmla="val 815"/>
            </a:avLst>
          </a:prstGeom>
          <a:solidFill>
            <a:srgbClr val="1F1F1F"/>
          </a:solidFill>
          <a:ln w="19050">
            <a:solidFill>
              <a:srgbClr val="575757"/>
            </a:solidFill>
            <a:prstDash val="solid"/>
          </a:ln>
        </p:spPr>
      </p:sp>
      <p:sp>
        <p:nvSpPr>
          <p:cNvPr id="10" name="Shape 8"/>
          <p:cNvSpPr/>
          <p:nvPr/>
        </p:nvSpPr>
        <p:spPr>
          <a:xfrm>
            <a:off x="4362053" y="1995984"/>
            <a:ext cx="3467795" cy="549275"/>
          </a:xfrm>
          <a:prstGeom prst="rect">
            <a:avLst/>
          </a:prstGeom>
          <a:solidFill>
            <a:srgbClr val="3E3E3E"/>
          </a:solidFill>
          <a:ln/>
        </p:spPr>
      </p:sp>
      <p:sp>
        <p:nvSpPr>
          <p:cNvPr id="11" name="Text 9"/>
          <p:cNvSpPr/>
          <p:nvPr/>
        </p:nvSpPr>
        <p:spPr>
          <a:xfrm>
            <a:off x="5653783" y="2098973"/>
            <a:ext cx="579437" cy="343297"/>
          </a:xfrm>
          <a:prstGeom prst="rect">
            <a:avLst/>
          </a:prstGeom>
          <a:noFill/>
          <a:ln/>
        </p:spPr>
        <p:txBody>
          <a:bodyPr wrap="none" lIns="0" tIns="0" rIns="0" bIns="0" rtlCol="0" anchor="ctr"/>
          <a:lstStyle/>
          <a:p>
            <a:pPr algn="ctr"/>
            <a:r>
              <a:rPr lang="en-US" sz="2133" dirty="0">
                <a:solidFill>
                  <a:srgbClr val="E0D6DE"/>
                </a:solidFill>
                <a:latin typeface="Anton" pitchFamily="34" charset="0"/>
                <a:ea typeface="Anton" pitchFamily="34" charset="-122"/>
                <a:cs typeface="Anton" pitchFamily="34" charset="-120"/>
              </a:rPr>
              <a:t>2</a:t>
            </a:r>
            <a:endParaRPr lang="en-US" sz="2133" dirty="0"/>
          </a:p>
        </p:txBody>
      </p:sp>
      <p:sp>
        <p:nvSpPr>
          <p:cNvPr id="12" name="Text 10"/>
          <p:cNvSpPr/>
          <p:nvPr/>
        </p:nvSpPr>
        <p:spPr>
          <a:xfrm>
            <a:off x="4545112" y="2722563"/>
            <a:ext cx="3165176" cy="572095"/>
          </a:xfrm>
          <a:prstGeom prst="rect">
            <a:avLst/>
          </a:prstGeom>
          <a:noFill/>
          <a:ln/>
        </p:spPr>
        <p:txBody>
          <a:bodyPr wrap="square" lIns="0" tIns="0" rIns="0" bIns="0" rtlCol="0" anchor="t">
            <a:normAutofit/>
          </a:bodyPr>
          <a:lstStyle/>
          <a:p>
            <a:pPr>
              <a:lnSpc>
                <a:spcPct val="104000"/>
              </a:lnSpc>
            </a:pPr>
            <a:r>
              <a:rPr lang="en-US" dirty="0">
                <a:solidFill>
                  <a:srgbClr val="FFC000"/>
                </a:solidFill>
                <a:latin typeface="Anton" pitchFamily="34" charset="0"/>
                <a:ea typeface="Anton" pitchFamily="34" charset="-122"/>
                <a:cs typeface="Anton" pitchFamily="34" charset="-120"/>
              </a:rPr>
              <a:t>Two Teachers Cut, Class Sizes Rise</a:t>
            </a:r>
            <a:endParaRPr lang="en-US" dirty="0">
              <a:solidFill>
                <a:srgbClr val="FFC000"/>
              </a:solidFill>
            </a:endParaRPr>
          </a:p>
        </p:txBody>
      </p:sp>
      <p:sp>
        <p:nvSpPr>
          <p:cNvPr id="13" name="Text 11"/>
          <p:cNvSpPr/>
          <p:nvPr/>
        </p:nvSpPr>
        <p:spPr>
          <a:xfrm>
            <a:off x="4545112" y="3401020"/>
            <a:ext cx="3101677" cy="1442144"/>
          </a:xfrm>
          <a:prstGeom prst="rect">
            <a:avLst/>
          </a:prstGeom>
          <a:noFill/>
          <a:ln/>
        </p:spPr>
        <p:txBody>
          <a:bodyPr wrap="square" lIns="0" tIns="0" rIns="0" bIns="0" rtlCol="0" anchor="t">
            <a:normAutofit/>
          </a:bodyPr>
          <a:lstStyle/>
          <a:p>
            <a:pPr>
              <a:lnSpc>
                <a:spcPct val="131000"/>
              </a:lnSpc>
            </a:pPr>
            <a:r>
              <a:rPr lang="en-US" sz="1400" dirty="0">
                <a:solidFill>
                  <a:srgbClr val="E0D6DE"/>
                </a:solidFill>
                <a:latin typeface="Fira Sans" pitchFamily="34" charset="0"/>
                <a:ea typeface="Fira Sans" pitchFamily="34" charset="-122"/>
                <a:cs typeface="Fira Sans" pitchFamily="34" charset="-120"/>
              </a:rPr>
              <a:t>One teacher at each elementary school remains eliminated, pushing class sizes higher and reducing individual support for students who need it most.</a:t>
            </a:r>
            <a:endParaRPr lang="en-US" sz="1400" dirty="0"/>
          </a:p>
        </p:txBody>
      </p:sp>
      <p:sp>
        <p:nvSpPr>
          <p:cNvPr id="14" name="Shape 12"/>
          <p:cNvSpPr/>
          <p:nvPr/>
        </p:nvSpPr>
        <p:spPr>
          <a:xfrm>
            <a:off x="8032552" y="1970584"/>
            <a:ext cx="3518595" cy="3369469"/>
          </a:xfrm>
          <a:prstGeom prst="roundRect">
            <a:avLst>
              <a:gd name="adj" fmla="val 815"/>
            </a:avLst>
          </a:prstGeom>
          <a:solidFill>
            <a:srgbClr val="1F1F1F"/>
          </a:solidFill>
          <a:ln w="19050">
            <a:solidFill>
              <a:srgbClr val="575757"/>
            </a:solidFill>
            <a:prstDash val="solid"/>
          </a:ln>
        </p:spPr>
      </p:sp>
      <p:sp>
        <p:nvSpPr>
          <p:cNvPr id="15" name="Shape 13"/>
          <p:cNvSpPr/>
          <p:nvPr/>
        </p:nvSpPr>
        <p:spPr>
          <a:xfrm>
            <a:off x="8057952" y="1995984"/>
            <a:ext cx="3467795" cy="549275"/>
          </a:xfrm>
          <a:prstGeom prst="rect">
            <a:avLst/>
          </a:prstGeom>
          <a:solidFill>
            <a:srgbClr val="3E3E3E"/>
          </a:solidFill>
          <a:ln/>
        </p:spPr>
      </p:sp>
      <p:sp>
        <p:nvSpPr>
          <p:cNvPr id="16" name="Text 14"/>
          <p:cNvSpPr/>
          <p:nvPr/>
        </p:nvSpPr>
        <p:spPr>
          <a:xfrm>
            <a:off x="9349680" y="2098973"/>
            <a:ext cx="579437" cy="343297"/>
          </a:xfrm>
          <a:prstGeom prst="rect">
            <a:avLst/>
          </a:prstGeom>
          <a:noFill/>
          <a:ln/>
        </p:spPr>
        <p:txBody>
          <a:bodyPr wrap="none" lIns="0" tIns="0" rIns="0" bIns="0" rtlCol="0" anchor="ctr"/>
          <a:lstStyle/>
          <a:p>
            <a:pPr algn="ctr"/>
            <a:r>
              <a:rPr lang="en-US" sz="2133" dirty="0">
                <a:solidFill>
                  <a:srgbClr val="E0D6DE"/>
                </a:solidFill>
                <a:latin typeface="Anton" pitchFamily="34" charset="0"/>
                <a:ea typeface="Anton" pitchFamily="34" charset="-122"/>
                <a:cs typeface="Anton" pitchFamily="34" charset="-120"/>
              </a:rPr>
              <a:t>3</a:t>
            </a:r>
            <a:endParaRPr lang="en-US" sz="2133" dirty="0"/>
          </a:p>
        </p:txBody>
      </p:sp>
      <p:sp>
        <p:nvSpPr>
          <p:cNvPr id="17" name="Text 15"/>
          <p:cNvSpPr/>
          <p:nvPr/>
        </p:nvSpPr>
        <p:spPr>
          <a:xfrm>
            <a:off x="8241010" y="2722563"/>
            <a:ext cx="3207071" cy="572095"/>
          </a:xfrm>
          <a:prstGeom prst="rect">
            <a:avLst/>
          </a:prstGeom>
          <a:noFill/>
          <a:ln/>
        </p:spPr>
        <p:txBody>
          <a:bodyPr wrap="square" lIns="0" tIns="0" rIns="0" bIns="0" rtlCol="0" anchor="t">
            <a:normAutofit/>
          </a:bodyPr>
          <a:lstStyle/>
          <a:p>
            <a:pPr>
              <a:lnSpc>
                <a:spcPct val="104000"/>
              </a:lnSpc>
            </a:pPr>
            <a:r>
              <a:rPr lang="en-US" dirty="0">
                <a:solidFill>
                  <a:srgbClr val="FFC000"/>
                </a:solidFill>
                <a:latin typeface="Anton" pitchFamily="34" charset="0"/>
                <a:ea typeface="Anton" pitchFamily="34" charset="-122"/>
                <a:cs typeface="Anton" pitchFamily="34" charset="-120"/>
              </a:rPr>
              <a:t>Special Education Out of Compliance</a:t>
            </a:r>
            <a:endParaRPr lang="en-US" dirty="0">
              <a:solidFill>
                <a:srgbClr val="FFC000"/>
              </a:solidFill>
            </a:endParaRPr>
          </a:p>
        </p:txBody>
      </p:sp>
      <p:sp>
        <p:nvSpPr>
          <p:cNvPr id="18" name="Text 16"/>
          <p:cNvSpPr/>
          <p:nvPr/>
        </p:nvSpPr>
        <p:spPr>
          <a:xfrm>
            <a:off x="8241011" y="3401020"/>
            <a:ext cx="3101677" cy="1730573"/>
          </a:xfrm>
          <a:prstGeom prst="rect">
            <a:avLst/>
          </a:prstGeom>
          <a:noFill/>
          <a:ln/>
        </p:spPr>
        <p:txBody>
          <a:bodyPr wrap="square" lIns="0" tIns="0" rIns="0" bIns="0" rtlCol="0" anchor="t">
            <a:normAutofit/>
          </a:bodyPr>
          <a:lstStyle/>
          <a:p>
            <a:pPr>
              <a:lnSpc>
                <a:spcPct val="131000"/>
              </a:lnSpc>
            </a:pPr>
            <a:r>
              <a:rPr lang="en-US" sz="1400" dirty="0">
                <a:solidFill>
                  <a:srgbClr val="E0D6DE"/>
                </a:solidFill>
                <a:latin typeface="Fira Sans" pitchFamily="34" charset="0"/>
                <a:ea typeface="Fira Sans" pitchFamily="34" charset="-122"/>
                <a:cs typeface="Fira Sans" pitchFamily="34" charset="-120"/>
              </a:rPr>
              <a:t>The district remains out of compliance with state and federal special education law — or is forced to make </a:t>
            </a:r>
            <a:r>
              <a:rPr lang="en-US" sz="1400" b="1" dirty="0">
                <a:solidFill>
                  <a:srgbClr val="FA95AE"/>
                </a:solidFill>
                <a:latin typeface="Fira Sans" pitchFamily="34" charset="0"/>
                <a:ea typeface="Fira Sans" pitchFamily="34" charset="-122"/>
                <a:cs typeface="Fira Sans" pitchFamily="34" charset="-120"/>
              </a:rPr>
              <a:t>additional cuts</a:t>
            </a:r>
            <a:r>
              <a:rPr lang="en-US" sz="1400" dirty="0">
                <a:solidFill>
                  <a:srgbClr val="E0D6DE"/>
                </a:solidFill>
                <a:latin typeface="Fira Sans" pitchFamily="34" charset="0"/>
                <a:ea typeface="Fira Sans" pitchFamily="34" charset="-122"/>
                <a:cs typeface="Fira Sans" pitchFamily="34" charset="-120"/>
              </a:rPr>
              <a:t> to restore the Sub Separate classroom at Wood School.</a:t>
            </a:r>
            <a:endParaRPr lang="en-US" sz="1400" dirty="0"/>
          </a:p>
        </p:txBody>
      </p:sp>
      <p:sp>
        <p:nvSpPr>
          <p:cNvPr id="19" name="Shape 17"/>
          <p:cNvSpPr/>
          <p:nvPr/>
        </p:nvSpPr>
        <p:spPr>
          <a:xfrm>
            <a:off x="640853" y="5811341"/>
            <a:ext cx="10910292" cy="762595"/>
          </a:xfrm>
          <a:prstGeom prst="roundRect">
            <a:avLst>
              <a:gd name="adj" fmla="val 3602"/>
            </a:avLst>
          </a:prstGeom>
          <a:noFill/>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59E2-E4D4-451F-9B8F-E26AD5A3D0A1}"/>
              </a:ext>
            </a:extLst>
          </p:cNvPr>
          <p:cNvSpPr>
            <a:spLocks noGrp="1"/>
          </p:cNvSpPr>
          <p:nvPr>
            <p:ph type="title"/>
          </p:nvPr>
        </p:nvSpPr>
        <p:spPr>
          <a:xfrm>
            <a:off x="1783963" y="292213"/>
            <a:ext cx="8534400" cy="1507067"/>
          </a:xfrm>
        </p:spPr>
        <p:txBody>
          <a:bodyPr>
            <a:normAutofit fontScale="90000"/>
          </a:bodyPr>
          <a:lstStyle/>
          <a:p>
            <a:pPr algn="ctr"/>
            <a:r>
              <a:rPr lang="en-US" cap="none" dirty="0"/>
              <a:t>Question 3</a:t>
            </a:r>
            <a:br>
              <a:rPr lang="en-US" cap="none" dirty="0"/>
            </a:br>
            <a:r>
              <a:rPr lang="en-US" cap="none" dirty="0"/>
              <a:t>Shall an Act Relative to the Charter of the Town of Fairhaven be Accepted?</a:t>
            </a:r>
          </a:p>
        </p:txBody>
      </p:sp>
      <p:sp>
        <p:nvSpPr>
          <p:cNvPr id="3" name="TextBox 2">
            <a:extLst>
              <a:ext uri="{FF2B5EF4-FFF2-40B4-BE49-F238E27FC236}">
                <a16:creationId xmlns:a16="http://schemas.microsoft.com/office/drawing/2014/main" id="{585E4973-A84B-4943-9481-2F1703A41D02}"/>
              </a:ext>
            </a:extLst>
          </p:cNvPr>
          <p:cNvSpPr txBox="1"/>
          <p:nvPr/>
        </p:nvSpPr>
        <p:spPr>
          <a:xfrm>
            <a:off x="846438" y="2143897"/>
            <a:ext cx="10886303" cy="2862322"/>
          </a:xfrm>
          <a:prstGeom prst="rect">
            <a:avLst/>
          </a:prstGeom>
          <a:noFill/>
        </p:spPr>
        <p:txBody>
          <a:bodyPr wrap="square" rtlCol="0">
            <a:spAutoFit/>
          </a:bodyPr>
          <a:lstStyle/>
          <a:p>
            <a:pPr algn="just"/>
            <a:r>
              <a:rPr lang="en-US" sz="2000" dirty="0"/>
              <a:t>The state legislature has adopted Chapter 71 of the Acts of 2026 “An Act relative to the charter of the Town of Fairhaven, “ which provides that the proposed Charter for the Town of Fairhaven will take effect if approved by a majority of the voters at the election.  If accepted, the Charter will consolidate and replace the provisions of various special acts that currently establish the government structure of the Town of Fairhaven.  The Charter substantially retains the current government structure with few exceptions.  Significant changes include: roles of the Select Board and Town Administrator are clarified; the number of Planning Board members changes from 8 to 9; the number of School Committee members changes from 6 to 5.</a:t>
            </a:r>
          </a:p>
        </p:txBody>
      </p:sp>
    </p:spTree>
    <p:extLst>
      <p:ext uri="{BB962C8B-B14F-4D97-AF65-F5344CB8AC3E}">
        <p14:creationId xmlns:p14="http://schemas.microsoft.com/office/powerpoint/2010/main" val="639454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59E2-E4D4-451F-9B8F-E26AD5A3D0A1}"/>
              </a:ext>
            </a:extLst>
          </p:cNvPr>
          <p:cNvSpPr>
            <a:spLocks noGrp="1"/>
          </p:cNvSpPr>
          <p:nvPr>
            <p:ph type="title"/>
          </p:nvPr>
        </p:nvSpPr>
        <p:spPr>
          <a:xfrm>
            <a:off x="1783963" y="292213"/>
            <a:ext cx="8534400" cy="1507067"/>
          </a:xfrm>
        </p:spPr>
        <p:txBody>
          <a:bodyPr>
            <a:normAutofit fontScale="90000"/>
          </a:bodyPr>
          <a:lstStyle/>
          <a:p>
            <a:pPr algn="ctr"/>
            <a:r>
              <a:rPr lang="en-US" cap="none" dirty="0"/>
              <a:t>Question 3</a:t>
            </a:r>
            <a:br>
              <a:rPr lang="en-US" cap="none" dirty="0"/>
            </a:br>
            <a:r>
              <a:rPr lang="en-US" cap="none" dirty="0"/>
              <a:t>Shall an Act Relative to the Charter of the Town of Fairhaven be Accepted?</a:t>
            </a:r>
          </a:p>
        </p:txBody>
      </p:sp>
      <p:sp>
        <p:nvSpPr>
          <p:cNvPr id="3" name="TextBox 2">
            <a:extLst>
              <a:ext uri="{FF2B5EF4-FFF2-40B4-BE49-F238E27FC236}">
                <a16:creationId xmlns:a16="http://schemas.microsoft.com/office/drawing/2014/main" id="{585E4973-A84B-4943-9481-2F1703A41D02}"/>
              </a:ext>
            </a:extLst>
          </p:cNvPr>
          <p:cNvSpPr txBox="1"/>
          <p:nvPr/>
        </p:nvSpPr>
        <p:spPr>
          <a:xfrm>
            <a:off x="846438" y="2143896"/>
            <a:ext cx="11121081" cy="4801314"/>
          </a:xfrm>
          <a:prstGeom prst="rect">
            <a:avLst/>
          </a:prstGeom>
          <a:noFill/>
        </p:spPr>
        <p:txBody>
          <a:bodyPr wrap="square" rtlCol="0">
            <a:spAutoFit/>
          </a:bodyPr>
          <a:lstStyle/>
          <a:p>
            <a:r>
              <a:rPr lang="en-US" b="1" dirty="0"/>
              <a:t>What is a Charter? </a:t>
            </a:r>
            <a:r>
              <a:rPr lang="en-US" dirty="0"/>
              <a:t> A Town Charter is a constitution for your  town. It clarifies how a town government  functions and operates. A Town Charter  describes the basic laws, principles,  powers and duties of a town. It explains  the responsibilities of the Selectboard,  Town Administrator, Town Meeting, all  Boards and Committees.</a:t>
            </a:r>
          </a:p>
          <a:p>
            <a:endParaRPr lang="en-US" dirty="0"/>
          </a:p>
          <a:p>
            <a:r>
              <a:rPr lang="en-US" b="1" dirty="0"/>
              <a:t>Why a Charter Now?</a:t>
            </a:r>
            <a:r>
              <a:rPr lang="en-US" dirty="0"/>
              <a:t> The Town of Fairhaven is governed by a series of  bylaws that were enacted over a long period of  time. A Town Charter provides clarity in our  government structure. It can also serve as a guide  for Town Officials, employees, and YOU, residents  of our community, on how our government  functions.</a:t>
            </a:r>
          </a:p>
          <a:p>
            <a:endParaRPr lang="en-US" dirty="0"/>
          </a:p>
          <a:p>
            <a:r>
              <a:rPr lang="en-US" b="1" dirty="0"/>
              <a:t>How was the Charter Created? </a:t>
            </a:r>
            <a:r>
              <a:rPr lang="en-US" dirty="0"/>
              <a:t>Appointed nine member  Fairhaven Charter Committee  conducts study of current and  comparable governments.  Reports were vetted with public  review and by the Mass General Court.  The final draft was presented and approved at the 2025 Town Meeting and by the Legislature in 2026.  The final step to enact is approval of a ballot question.</a:t>
            </a:r>
          </a:p>
          <a:p>
            <a:endParaRPr lang="en-US" dirty="0"/>
          </a:p>
          <a:p>
            <a:endParaRPr lang="en-US" dirty="0"/>
          </a:p>
          <a:p>
            <a:endParaRPr lang="en-US" dirty="0"/>
          </a:p>
        </p:txBody>
      </p:sp>
    </p:spTree>
    <p:extLst>
      <p:ext uri="{BB962C8B-B14F-4D97-AF65-F5344CB8AC3E}">
        <p14:creationId xmlns:p14="http://schemas.microsoft.com/office/powerpoint/2010/main" val="230605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59E2-E4D4-451F-9B8F-E26AD5A3D0A1}"/>
              </a:ext>
            </a:extLst>
          </p:cNvPr>
          <p:cNvSpPr>
            <a:spLocks noGrp="1"/>
          </p:cNvSpPr>
          <p:nvPr>
            <p:ph type="title"/>
          </p:nvPr>
        </p:nvSpPr>
        <p:spPr>
          <a:xfrm>
            <a:off x="1783963" y="292213"/>
            <a:ext cx="8534400" cy="1507067"/>
          </a:xfrm>
        </p:spPr>
        <p:txBody>
          <a:bodyPr>
            <a:normAutofit fontScale="90000"/>
          </a:bodyPr>
          <a:lstStyle/>
          <a:p>
            <a:pPr algn="ctr"/>
            <a:r>
              <a:rPr lang="en-US" cap="none" dirty="0"/>
              <a:t>Question 3</a:t>
            </a:r>
            <a:br>
              <a:rPr lang="en-US" cap="none" dirty="0"/>
            </a:br>
            <a:r>
              <a:rPr lang="en-US" cap="none" dirty="0"/>
              <a:t>Shall an Act Relative to the Charter of the Town of Fairhaven be Accepted?</a:t>
            </a:r>
          </a:p>
        </p:txBody>
      </p:sp>
      <p:sp>
        <p:nvSpPr>
          <p:cNvPr id="3" name="TextBox 2">
            <a:extLst>
              <a:ext uri="{FF2B5EF4-FFF2-40B4-BE49-F238E27FC236}">
                <a16:creationId xmlns:a16="http://schemas.microsoft.com/office/drawing/2014/main" id="{585E4973-A84B-4943-9481-2F1703A41D02}"/>
              </a:ext>
            </a:extLst>
          </p:cNvPr>
          <p:cNvSpPr txBox="1"/>
          <p:nvPr/>
        </p:nvSpPr>
        <p:spPr>
          <a:xfrm>
            <a:off x="846438" y="2143896"/>
            <a:ext cx="11121081" cy="4801314"/>
          </a:xfrm>
          <a:prstGeom prst="rect">
            <a:avLst/>
          </a:prstGeom>
          <a:noFill/>
        </p:spPr>
        <p:txBody>
          <a:bodyPr wrap="square" rtlCol="0">
            <a:spAutoFit/>
          </a:bodyPr>
          <a:lstStyle/>
          <a:p>
            <a:r>
              <a:rPr lang="en-US" b="1" dirty="0"/>
              <a:t>What is a Charter? </a:t>
            </a:r>
            <a:r>
              <a:rPr lang="en-US" dirty="0"/>
              <a:t> A Town Charter is a constitution for your  town. It clarifies how a town government  functions and operates. A Town Charter  describes the basic laws, principles,  powers and duties of a town. It explains  the responsibilities of the Selectboard,  Town Administrator, Town Meeting, all  Boards and Committees.</a:t>
            </a:r>
          </a:p>
          <a:p>
            <a:endParaRPr lang="en-US" dirty="0"/>
          </a:p>
          <a:p>
            <a:r>
              <a:rPr lang="en-US" b="1" dirty="0"/>
              <a:t>Why a Charter Now?</a:t>
            </a:r>
            <a:r>
              <a:rPr lang="en-US" dirty="0"/>
              <a:t> The Town of Fairhaven is governed by a series of  bylaws that were enacted over a long period of  time. A Town Charter provides clarity in our  government structure. It can also serve as a guide  for Town Officials, employees, and YOU, residents  of our community, on how our government  functions.</a:t>
            </a:r>
          </a:p>
          <a:p>
            <a:endParaRPr lang="en-US" dirty="0"/>
          </a:p>
          <a:p>
            <a:r>
              <a:rPr lang="en-US" b="1" dirty="0"/>
              <a:t>How was the Charter Created? </a:t>
            </a:r>
            <a:r>
              <a:rPr lang="en-US" dirty="0"/>
              <a:t>Appointed nine member  Fairhaven Charter Committee  conducts study of current and  comparable governments.  Reports were vetted with public  review and by the Mass General Court.  The final draft was presented and approved at the 2025 Town Meeting and by the Legislature in 2026.  The final step to enact is approval of a ballot question.</a:t>
            </a:r>
          </a:p>
          <a:p>
            <a:endParaRPr lang="en-US" dirty="0"/>
          </a:p>
          <a:p>
            <a:endParaRPr lang="en-US" dirty="0"/>
          </a:p>
          <a:p>
            <a:endParaRPr lang="en-US" dirty="0"/>
          </a:p>
        </p:txBody>
      </p:sp>
    </p:spTree>
    <p:extLst>
      <p:ext uri="{BB962C8B-B14F-4D97-AF65-F5344CB8AC3E}">
        <p14:creationId xmlns:p14="http://schemas.microsoft.com/office/powerpoint/2010/main" val="1428605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03644" y="273678"/>
            <a:ext cx="8534400" cy="1507067"/>
          </a:xfrm>
        </p:spPr>
        <p:txBody>
          <a:bodyPr>
            <a:normAutofit/>
          </a:bodyPr>
          <a:lstStyle/>
          <a:p>
            <a:pPr algn="ctr"/>
            <a:r>
              <a:rPr lang="en-US" sz="4000" dirty="0">
                <a:latin typeface="+mn-lt"/>
              </a:rPr>
              <a:t>Thank you for attending tonight’s meeting</a:t>
            </a:r>
          </a:p>
        </p:txBody>
      </p:sp>
      <p:sp>
        <p:nvSpPr>
          <p:cNvPr id="6" name="Content Placeholder 5">
            <a:extLst>
              <a:ext uri="{FF2B5EF4-FFF2-40B4-BE49-F238E27FC236}">
                <a16:creationId xmlns:a16="http://schemas.microsoft.com/office/drawing/2014/main" id="{9044EC9F-7E89-47E9-9FE2-053DE4BB4ED4}"/>
              </a:ext>
            </a:extLst>
          </p:cNvPr>
          <p:cNvSpPr>
            <a:spLocks noGrp="1"/>
          </p:cNvSpPr>
          <p:nvPr>
            <p:ph idx="1"/>
          </p:nvPr>
        </p:nvSpPr>
        <p:spPr>
          <a:xfrm>
            <a:off x="1146325" y="2391032"/>
            <a:ext cx="9899350" cy="3615267"/>
          </a:xfrm>
        </p:spPr>
        <p:txBody>
          <a:bodyPr/>
          <a:lstStyle/>
          <a:p>
            <a:pPr marL="0" indent="0">
              <a:buNone/>
            </a:pPr>
            <a:r>
              <a:rPr lang="en-US" sz="2800" dirty="0">
                <a:solidFill>
                  <a:schemeClr val="tx1"/>
                </a:solidFill>
              </a:rPr>
              <a:t>Please remember to vote on the three ballot questions as well as all of the position up for election.  </a:t>
            </a:r>
          </a:p>
          <a:p>
            <a:pPr marL="0" indent="0">
              <a:buNone/>
            </a:pPr>
            <a:r>
              <a:rPr lang="en-US" sz="2800" dirty="0">
                <a:solidFill>
                  <a:schemeClr val="tx1"/>
                </a:solidFill>
              </a:rPr>
              <a:t>The election will be held on Tuesday, June 9th at Fairhaven Recreation Center, 227 Huttleston Avenue.</a:t>
            </a:r>
          </a:p>
          <a:p>
            <a:pPr marL="0" indent="0">
              <a:buNone/>
            </a:pPr>
            <a:r>
              <a:rPr lang="en-US" sz="2800" dirty="0">
                <a:solidFill>
                  <a:schemeClr val="tx1"/>
                </a:solidFill>
              </a:rPr>
              <a:t>Poll hours are from 10:00 am to 8:00 pm</a:t>
            </a:r>
            <a:endParaRPr lang="en-US" dirty="0">
              <a:solidFill>
                <a:schemeClr val="tx1"/>
              </a:solidFill>
            </a:endParaRPr>
          </a:p>
        </p:txBody>
      </p:sp>
    </p:spTree>
    <p:extLst>
      <p:ext uri="{BB962C8B-B14F-4D97-AF65-F5344CB8AC3E}">
        <p14:creationId xmlns:p14="http://schemas.microsoft.com/office/powerpoint/2010/main" val="319473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4C579241-6707-45F1-BB3A-5B666E6F05CA}"/>
              </a:ext>
            </a:extLst>
          </p:cNvPr>
          <p:cNvSpPr>
            <a:spLocks noGrp="1"/>
          </p:cNvSpPr>
          <p:nvPr>
            <p:ph type="subTitle" idx="1"/>
          </p:nvPr>
        </p:nvSpPr>
        <p:spPr>
          <a:xfrm>
            <a:off x="1720914" y="254229"/>
            <a:ext cx="8614248" cy="1947333"/>
          </a:xfrm>
        </p:spPr>
        <p:txBody>
          <a:bodyPr>
            <a:normAutofit/>
          </a:bodyPr>
          <a:lstStyle/>
          <a:p>
            <a:pPr algn="ctr"/>
            <a:r>
              <a:rPr lang="en-US" sz="4800" dirty="0">
                <a:solidFill>
                  <a:schemeClr val="tx1"/>
                </a:solidFill>
              </a:rPr>
              <a:t>FOR ADDITIONAL QUESTIONS PLEASE CONTACT:</a:t>
            </a:r>
          </a:p>
        </p:txBody>
      </p:sp>
      <p:sp>
        <p:nvSpPr>
          <p:cNvPr id="6" name="TextBox 5">
            <a:extLst>
              <a:ext uri="{FF2B5EF4-FFF2-40B4-BE49-F238E27FC236}">
                <a16:creationId xmlns:a16="http://schemas.microsoft.com/office/drawing/2014/main" id="{3695734C-FD37-4339-A087-BFCD3CFFAE54}"/>
              </a:ext>
            </a:extLst>
          </p:cNvPr>
          <p:cNvSpPr txBox="1"/>
          <p:nvPr/>
        </p:nvSpPr>
        <p:spPr>
          <a:xfrm>
            <a:off x="2320217" y="2103826"/>
            <a:ext cx="9652215" cy="4431983"/>
          </a:xfrm>
          <a:prstGeom prst="rect">
            <a:avLst/>
          </a:prstGeom>
          <a:noFill/>
        </p:spPr>
        <p:txBody>
          <a:bodyPr wrap="square" rtlCol="0">
            <a:spAutoFit/>
          </a:bodyPr>
          <a:lstStyle/>
          <a:p>
            <a:r>
              <a:rPr lang="en-US" sz="2400" b="1" dirty="0"/>
              <a:t>Keith Hickey, Town Administrator</a:t>
            </a:r>
          </a:p>
          <a:p>
            <a:r>
              <a:rPr lang="en-US" sz="2400" b="1" dirty="0"/>
              <a:t>	</a:t>
            </a:r>
            <a:r>
              <a:rPr lang="en-US" sz="2400" b="1" dirty="0">
                <a:hlinkClick r:id="rId2">
                  <a:extLst>
                    <a:ext uri="{A12FA001-AC4F-418D-AE19-62706E023703}">
                      <ahyp:hlinkClr xmlns:ahyp="http://schemas.microsoft.com/office/drawing/2018/hyperlinkcolor" xmlns="" val="tx"/>
                    </a:ext>
                  </a:extLst>
                </a:hlinkClick>
              </a:rPr>
              <a:t>khickey@fairhaven-ma.gov</a:t>
            </a:r>
            <a:r>
              <a:rPr lang="en-US" sz="2400" b="1" dirty="0"/>
              <a:t>		508-979-4107</a:t>
            </a:r>
          </a:p>
          <a:p>
            <a:r>
              <a:rPr lang="en-US" sz="2400" b="1" dirty="0"/>
              <a:t> </a:t>
            </a:r>
          </a:p>
          <a:p>
            <a:r>
              <a:rPr lang="en-US" sz="2400" b="1" dirty="0"/>
              <a:t>Tara Kohler, Superintendent of Schools</a:t>
            </a:r>
          </a:p>
          <a:p>
            <a:r>
              <a:rPr lang="en-US" sz="2400" b="1" dirty="0"/>
              <a:t>	</a:t>
            </a:r>
            <a:r>
              <a:rPr lang="en-US" sz="2400" b="1" dirty="0">
                <a:hlinkClick r:id="rId3">
                  <a:extLst>
                    <a:ext uri="{A12FA001-AC4F-418D-AE19-62706E023703}">
                      <ahyp:hlinkClr xmlns:ahyp="http://schemas.microsoft.com/office/drawing/2018/hyperlinkcolor" xmlns="" val="tx"/>
                    </a:ext>
                  </a:extLst>
                </a:hlinkClick>
              </a:rPr>
              <a:t>tkohler@fairhavenps.net</a:t>
            </a:r>
            <a:r>
              <a:rPr lang="en-US" sz="2400" b="1" dirty="0"/>
              <a:t>			508-979-4000</a:t>
            </a:r>
          </a:p>
          <a:p>
            <a:endParaRPr lang="en-US" sz="2400" b="1" dirty="0"/>
          </a:p>
          <a:p>
            <a:r>
              <a:rPr lang="en-US" sz="2400" b="1" dirty="0"/>
              <a:t>Vincent Furtado, BPW Superintendent</a:t>
            </a:r>
          </a:p>
          <a:p>
            <a:r>
              <a:rPr lang="en-US" sz="2400" b="1" dirty="0"/>
              <a:t>	</a:t>
            </a:r>
            <a:r>
              <a:rPr lang="en-US" sz="2400" b="1" dirty="0">
                <a:hlinkClick r:id="rId4">
                  <a:extLst>
                    <a:ext uri="{A12FA001-AC4F-418D-AE19-62706E023703}">
                      <ahyp:hlinkClr xmlns:ahyp="http://schemas.microsoft.com/office/drawing/2018/hyperlinkcolor" xmlns="" val="tx"/>
                    </a:ext>
                  </a:extLst>
                </a:hlinkClick>
              </a:rPr>
              <a:t>vfurtado@fairhaven-ma.gov</a:t>
            </a:r>
            <a:r>
              <a:rPr lang="en-US" sz="2400" b="1" dirty="0"/>
              <a:t>		508-979-4030</a:t>
            </a:r>
          </a:p>
          <a:p>
            <a:endParaRPr lang="en-US" sz="2400" b="1" dirty="0"/>
          </a:p>
          <a:p>
            <a:r>
              <a:rPr lang="en-US" sz="2400" b="1" dirty="0"/>
              <a:t>Todd Migliacci, Tourism Department</a:t>
            </a:r>
          </a:p>
          <a:p>
            <a:r>
              <a:rPr lang="en-US" sz="2400" b="1" dirty="0"/>
              <a:t>	</a:t>
            </a:r>
            <a:r>
              <a:rPr lang="en-US" sz="2400" b="1" dirty="0">
                <a:hlinkClick r:id="rId5">
                  <a:extLst>
                    <a:ext uri="{A12FA001-AC4F-418D-AE19-62706E023703}">
                      <ahyp:hlinkClr xmlns:ahyp="http://schemas.microsoft.com/office/drawing/2018/hyperlinkcolor" xmlns="" val="tx"/>
                    </a:ext>
                  </a:extLst>
                </a:hlinkClick>
              </a:rPr>
              <a:t>tmigliacci@fairhaven-ma.gov</a:t>
            </a:r>
            <a:r>
              <a:rPr lang="en-US" sz="2400" b="1" dirty="0"/>
              <a:t>	508-979-4023</a:t>
            </a:r>
          </a:p>
          <a:p>
            <a:endParaRPr lang="en-US" b="1" dirty="0"/>
          </a:p>
        </p:txBody>
      </p:sp>
    </p:spTree>
    <p:extLst>
      <p:ext uri="{BB962C8B-B14F-4D97-AF65-F5344CB8AC3E}">
        <p14:creationId xmlns:p14="http://schemas.microsoft.com/office/powerpoint/2010/main" val="186511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4C579241-6707-45F1-BB3A-5B666E6F05CA}"/>
              </a:ext>
            </a:extLst>
          </p:cNvPr>
          <p:cNvSpPr>
            <a:spLocks noGrp="1"/>
          </p:cNvSpPr>
          <p:nvPr>
            <p:ph type="subTitle" idx="1"/>
          </p:nvPr>
        </p:nvSpPr>
        <p:spPr>
          <a:xfrm>
            <a:off x="1209374" y="328370"/>
            <a:ext cx="8614248" cy="1947333"/>
          </a:xfrm>
        </p:spPr>
        <p:txBody>
          <a:bodyPr>
            <a:normAutofit fontScale="85000" lnSpcReduction="20000"/>
          </a:bodyPr>
          <a:lstStyle/>
          <a:p>
            <a:pPr algn="ctr"/>
            <a:r>
              <a:rPr lang="en-US" sz="4800" dirty="0">
                <a:solidFill>
                  <a:schemeClr val="tx1"/>
                </a:solidFill>
              </a:rPr>
              <a:t>Question 1</a:t>
            </a:r>
          </a:p>
          <a:p>
            <a:pPr algn="ctr"/>
            <a:r>
              <a:rPr lang="en-US" sz="4800" dirty="0">
                <a:solidFill>
                  <a:schemeClr val="tx1"/>
                </a:solidFill>
              </a:rPr>
              <a:t>Removal of Police Officers and Firefighters from Civil Service</a:t>
            </a:r>
          </a:p>
        </p:txBody>
      </p:sp>
      <p:sp>
        <p:nvSpPr>
          <p:cNvPr id="6" name="TextBox 5">
            <a:extLst>
              <a:ext uri="{FF2B5EF4-FFF2-40B4-BE49-F238E27FC236}">
                <a16:creationId xmlns:a16="http://schemas.microsoft.com/office/drawing/2014/main" id="{3695734C-FD37-4339-A087-BFCD3CFFAE54}"/>
              </a:ext>
            </a:extLst>
          </p:cNvPr>
          <p:cNvSpPr txBox="1"/>
          <p:nvPr/>
        </p:nvSpPr>
        <p:spPr>
          <a:xfrm>
            <a:off x="1209374" y="2508422"/>
            <a:ext cx="9652215" cy="3693319"/>
          </a:xfrm>
          <a:prstGeom prst="rect">
            <a:avLst/>
          </a:prstGeom>
          <a:noFill/>
        </p:spPr>
        <p:txBody>
          <a:bodyPr wrap="square" rtlCol="0">
            <a:spAutoFit/>
          </a:bodyPr>
          <a:lstStyle/>
          <a:p>
            <a:r>
              <a:rPr lang="en-US" dirty="0"/>
              <a:t>Shall the acceptance by the Town of Fairhaven of section 47 of Chapter 31 of the General Laws, placing the members of both official and labor service of the Town of Fairhaven within the classified Civil Service be revoked?</a:t>
            </a:r>
          </a:p>
          <a:p>
            <a:endParaRPr lang="en-US" dirty="0"/>
          </a:p>
          <a:p>
            <a:r>
              <a:rPr lang="en-US" dirty="0"/>
              <a:t>Summary:</a:t>
            </a:r>
          </a:p>
          <a:p>
            <a:r>
              <a:rPr lang="en-US" dirty="0"/>
              <a:t>Pursuant to a ballot vote on February 2, 1953, Fairhaven police officers and Fairhaven firefighters are subject to Civil Service-Chapter 31 of Massachusetts General Laws.  Acceptance of this ballot question would remove the roles and requirements of Civil Service in the hiring and administration of police officers and firefighters.  Existing officers will retain Civil Service protection as long as they occupy their current positions.  </a:t>
            </a:r>
            <a:r>
              <a:rPr lang="en-US" b="1" dirty="0"/>
              <a:t>Both Administration and the Police and Fire Unions support leaving Civil Service.</a:t>
            </a:r>
          </a:p>
          <a:p>
            <a:endParaRPr lang="en-US" b="1" dirty="0"/>
          </a:p>
        </p:txBody>
      </p:sp>
    </p:spTree>
    <p:extLst>
      <p:ext uri="{BB962C8B-B14F-4D97-AF65-F5344CB8AC3E}">
        <p14:creationId xmlns:p14="http://schemas.microsoft.com/office/powerpoint/2010/main" val="456183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52FC5-5AB3-4DB9-918A-49A25220E2CD}"/>
              </a:ext>
            </a:extLst>
          </p:cNvPr>
          <p:cNvSpPr>
            <a:spLocks noGrp="1"/>
          </p:cNvSpPr>
          <p:nvPr>
            <p:ph type="title"/>
          </p:nvPr>
        </p:nvSpPr>
        <p:spPr>
          <a:xfrm>
            <a:off x="1785551" y="230429"/>
            <a:ext cx="8767591" cy="768277"/>
          </a:xfrm>
        </p:spPr>
        <p:txBody>
          <a:bodyPr>
            <a:normAutofit/>
          </a:bodyPr>
          <a:lstStyle/>
          <a:p>
            <a:r>
              <a:rPr lang="en-US" sz="3400" cap="none" dirty="0"/>
              <a:t>Background Information for Question 1</a:t>
            </a:r>
          </a:p>
        </p:txBody>
      </p:sp>
      <p:sp>
        <p:nvSpPr>
          <p:cNvPr id="3" name="TextBox 2">
            <a:extLst>
              <a:ext uri="{FF2B5EF4-FFF2-40B4-BE49-F238E27FC236}">
                <a16:creationId xmlns:a16="http://schemas.microsoft.com/office/drawing/2014/main" id="{2EF9A275-C3E5-49B2-B23E-82E451625237}"/>
              </a:ext>
            </a:extLst>
          </p:cNvPr>
          <p:cNvSpPr txBox="1"/>
          <p:nvPr/>
        </p:nvSpPr>
        <p:spPr>
          <a:xfrm>
            <a:off x="697850" y="998706"/>
            <a:ext cx="10688595" cy="5909310"/>
          </a:xfrm>
          <a:prstGeom prst="rect">
            <a:avLst/>
          </a:prstGeom>
          <a:noFill/>
        </p:spPr>
        <p:txBody>
          <a:bodyPr wrap="square" rtlCol="0">
            <a:spAutoFit/>
          </a:bodyPr>
          <a:lstStyle/>
          <a:p>
            <a:r>
              <a:rPr lang="en-US" dirty="0"/>
              <a:t>As part of contract negotiations in 2022 and 2023, the Town and the police and fire unions agreed to remove the departments from Civil Service. In consideration for leaving Civil Service, union members received an additional 2.5% increase to hourly wage rates. The FY23 cost of this additional increase totaled approximately $147,000 in wages, excluding related payroll costs. Because the 2.5% increase became part of employees’ base compensation, the resulting cost grows over time as subsequent contractual increases are calculated on the higher wage base.</a:t>
            </a:r>
          </a:p>
          <a:p>
            <a:endParaRPr lang="en-US" dirty="0"/>
          </a:p>
          <a:p>
            <a:r>
              <a:rPr lang="en-US" dirty="0"/>
              <a:t>Police Chief Dan Dorgan and Fire Chief Todd Correia both support their departments leaving Civil Service.  The Town is also pursuing approval from voters to remove the Police and Fire Chiefs from Civil Service as well, something the Police and Fire Chiefs support.</a:t>
            </a:r>
          </a:p>
          <a:p>
            <a:endParaRPr lang="en-US" dirty="0"/>
          </a:p>
          <a:p>
            <a:r>
              <a:rPr lang="en-US" dirty="0"/>
              <a:t>Leaving Civil Service will:</a:t>
            </a:r>
          </a:p>
          <a:p>
            <a:pPr marL="285750" indent="-285750">
              <a:buFont typeface="Arial" panose="020B0604020202020204" pitchFamily="34" charset="0"/>
              <a:buChar char="•"/>
            </a:pPr>
            <a:r>
              <a:rPr lang="en-US" dirty="0"/>
              <a:t>Reduce the amount of time to recruit and hire new officers. Under civil service, it can take months or years to hire officers, who must take an exam, offered only yearly, and then go through a lengthy application process. </a:t>
            </a:r>
          </a:p>
          <a:p>
            <a:endParaRPr lang="en-US" dirty="0"/>
          </a:p>
          <a:p>
            <a:r>
              <a:rPr lang="en-US" dirty="0"/>
              <a:t>According to Plymouth, MA Police Chief Dana Flynn, “What I and other police chiefs have found is the civil service rules and processes have become an impediment— putting a lot of restrictions on who we can hire, and it’s not always the best candidate, or the best person for the community,” </a:t>
            </a:r>
          </a:p>
        </p:txBody>
      </p:sp>
    </p:spTree>
    <p:extLst>
      <p:ext uri="{BB962C8B-B14F-4D97-AF65-F5344CB8AC3E}">
        <p14:creationId xmlns:p14="http://schemas.microsoft.com/office/powerpoint/2010/main" val="2771460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948A4-C01E-4691-B87A-0DE7F60D937D}"/>
              </a:ext>
            </a:extLst>
          </p:cNvPr>
          <p:cNvSpPr>
            <a:spLocks noGrp="1"/>
          </p:cNvSpPr>
          <p:nvPr>
            <p:ph type="title"/>
          </p:nvPr>
        </p:nvSpPr>
        <p:spPr>
          <a:xfrm>
            <a:off x="908221" y="131577"/>
            <a:ext cx="10157253" cy="1116456"/>
          </a:xfrm>
        </p:spPr>
        <p:txBody>
          <a:bodyPr>
            <a:noAutofit/>
          </a:bodyPr>
          <a:lstStyle/>
          <a:p>
            <a:pPr algn="ctr"/>
            <a:r>
              <a:rPr lang="en-US" sz="2600" cap="none" dirty="0"/>
              <a:t>Question 1</a:t>
            </a:r>
            <a:br>
              <a:rPr lang="en-US" sz="2600" cap="none" dirty="0"/>
            </a:br>
            <a:r>
              <a:rPr lang="en-US" sz="2600" cap="none" dirty="0"/>
              <a:t>Language in Police Union Memorandum of Understanding</a:t>
            </a:r>
          </a:p>
        </p:txBody>
      </p:sp>
      <p:sp>
        <p:nvSpPr>
          <p:cNvPr id="3" name="TextBox 2">
            <a:extLst>
              <a:ext uri="{FF2B5EF4-FFF2-40B4-BE49-F238E27FC236}">
                <a16:creationId xmlns:a16="http://schemas.microsoft.com/office/drawing/2014/main" id="{0720DE97-E6E8-4FF4-9355-6C1AFE4AE867}"/>
              </a:ext>
            </a:extLst>
          </p:cNvPr>
          <p:cNvSpPr txBox="1"/>
          <p:nvPr/>
        </p:nvSpPr>
        <p:spPr>
          <a:xfrm>
            <a:off x="864973" y="1248033"/>
            <a:ext cx="10200502" cy="5539978"/>
          </a:xfrm>
          <a:prstGeom prst="rect">
            <a:avLst/>
          </a:prstGeom>
          <a:noFill/>
        </p:spPr>
        <p:txBody>
          <a:bodyPr wrap="square" rtlCol="0">
            <a:spAutoFit/>
          </a:bodyPr>
          <a:lstStyle/>
          <a:p>
            <a:r>
              <a:rPr lang="en-US" dirty="0"/>
              <a:t>14. CIVIL SERVICE:</a:t>
            </a:r>
          </a:p>
          <a:p>
            <a:r>
              <a:rPr lang="en-US" sz="1600" dirty="0"/>
              <a:t>The contract will be amended to add the following Article, named XXXIII, </a:t>
            </a:r>
            <a:r>
              <a:rPr lang="en-US" sz="1600" b="1" dirty="0"/>
              <a:t>Abolition of Civil Service for hires after Town of Fairhaven is no longer covered under G.L. c. 31 as a Civil Service agency. In direct consideration for the following modifications, the Town agreed to add an </a:t>
            </a:r>
            <a:r>
              <a:rPr lang="en-US" sz="1600" b="1" u="sng" dirty="0"/>
              <a:t>additional 2.5% </a:t>
            </a:r>
            <a:r>
              <a:rPr lang="en-US" sz="1600" b="1" dirty="0"/>
              <a:t>to the amounts listed in the Wage Schedule in Article IX as detailed in this MOU at #2 above (shall be added to wage scale in finial contract). The parties further agree that the Hiring and Promotions Policies have been impact bargained to resolution.</a:t>
            </a:r>
          </a:p>
          <a:p>
            <a:endParaRPr lang="en-US" sz="1600" dirty="0"/>
          </a:p>
          <a:p>
            <a:r>
              <a:rPr lang="en-US" sz="1600" b="1" dirty="0"/>
              <a:t>Further, all members of the bargaining unit agree to support any and all warrant articles and/or other measures to effectuate removal. </a:t>
            </a:r>
          </a:p>
          <a:p>
            <a:endParaRPr lang="en-US" sz="1600" dirty="0"/>
          </a:p>
          <a:p>
            <a:r>
              <a:rPr lang="en-US" sz="1600" dirty="0"/>
              <a:t>The parties further agree the following language under Article XXXIIII: </a:t>
            </a:r>
          </a:p>
          <a:p>
            <a:endParaRPr lang="en-US" sz="1600" dirty="0"/>
          </a:p>
          <a:p>
            <a:r>
              <a:rPr lang="en-US" sz="1600" dirty="0"/>
              <a:t>The Town and the union agree that employees hired after Massachusetts HRD, through the Civil Service Unit recognizes the Town of Fairhaven is no longer covered under G.L. c. 31 as a Civil Service agency, said employee will not enjoy permanent civil service rights pursuant to G.L. c. 31. The Town acknowledges that the intent of this abolition is to expand the hiring pool for all present and future vacant bargaining unit positions. The Town acknowledges that there is no present intent to change or revise any existing classifications within the CBA. The Town acknowledges that it will be bound by the CBA for promotions, layoffs, discipline for non-civil service employees as outlined herein. The Town acknowledges that employees who currently enjoy permanent civil service status pursuant to G.L. c. 31, shall retain all statutory rights.</a:t>
            </a:r>
          </a:p>
        </p:txBody>
      </p:sp>
    </p:spTree>
    <p:extLst>
      <p:ext uri="{BB962C8B-B14F-4D97-AF65-F5344CB8AC3E}">
        <p14:creationId xmlns:p14="http://schemas.microsoft.com/office/powerpoint/2010/main" val="4253234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948A4-C01E-4691-B87A-0DE7F60D937D}"/>
              </a:ext>
            </a:extLst>
          </p:cNvPr>
          <p:cNvSpPr>
            <a:spLocks noGrp="1"/>
          </p:cNvSpPr>
          <p:nvPr>
            <p:ph type="title"/>
          </p:nvPr>
        </p:nvSpPr>
        <p:spPr>
          <a:xfrm>
            <a:off x="945291" y="131577"/>
            <a:ext cx="10120183" cy="886585"/>
          </a:xfrm>
        </p:spPr>
        <p:txBody>
          <a:bodyPr>
            <a:noAutofit/>
          </a:bodyPr>
          <a:lstStyle/>
          <a:p>
            <a:pPr algn="ctr"/>
            <a:r>
              <a:rPr lang="en-US" sz="2800" cap="none" dirty="0"/>
              <a:t>Question 1</a:t>
            </a:r>
            <a:br>
              <a:rPr lang="en-US" sz="2800" cap="none" dirty="0"/>
            </a:br>
            <a:r>
              <a:rPr lang="en-US" sz="2800" cap="none" dirty="0"/>
              <a:t>Language in Fire Union Memorandum of Understanding</a:t>
            </a:r>
          </a:p>
        </p:txBody>
      </p:sp>
      <p:sp>
        <p:nvSpPr>
          <p:cNvPr id="3" name="TextBox 2">
            <a:extLst>
              <a:ext uri="{FF2B5EF4-FFF2-40B4-BE49-F238E27FC236}">
                <a16:creationId xmlns:a16="http://schemas.microsoft.com/office/drawing/2014/main" id="{0720DE97-E6E8-4FF4-9355-6C1AFE4AE867}"/>
              </a:ext>
            </a:extLst>
          </p:cNvPr>
          <p:cNvSpPr txBox="1"/>
          <p:nvPr/>
        </p:nvSpPr>
        <p:spPr>
          <a:xfrm>
            <a:off x="864972" y="1072935"/>
            <a:ext cx="10200502" cy="5909310"/>
          </a:xfrm>
          <a:prstGeom prst="rect">
            <a:avLst/>
          </a:prstGeom>
          <a:noFill/>
        </p:spPr>
        <p:txBody>
          <a:bodyPr wrap="square" rtlCol="0">
            <a:spAutoFit/>
          </a:bodyPr>
          <a:lstStyle/>
          <a:p>
            <a:r>
              <a:rPr lang="en-US" dirty="0"/>
              <a:t>APPENDIX D: CIVIL SERVICE STATUS</a:t>
            </a:r>
          </a:p>
          <a:p>
            <a:r>
              <a:rPr lang="en-US" dirty="0"/>
              <a:t>The Town acknowledges that the intent is to expand the hiring pool for future vacant firefighter positions. The Town acknowledges that there is no present intent to change or revise any existing classifications within the CBA. The Town acknowledges that it will be bound by the CBA for promotions, layoffs, and discipline.</a:t>
            </a:r>
          </a:p>
          <a:p>
            <a:endParaRPr lang="en-US" dirty="0"/>
          </a:p>
          <a:p>
            <a:r>
              <a:rPr lang="en-US" dirty="0"/>
              <a:t>I.	Wages:</a:t>
            </a:r>
          </a:p>
          <a:p>
            <a:pPr marL="342900" indent="-342900">
              <a:buAutoNum type="alphaLcPeriod"/>
            </a:pPr>
            <a:r>
              <a:rPr lang="en-US" dirty="0"/>
              <a:t>Article 39, Amend to reflect the following across-the-board wage increases. </a:t>
            </a:r>
          </a:p>
          <a:p>
            <a:r>
              <a:rPr lang="en-US" dirty="0"/>
              <a:t>	7/1/22 - 2%</a:t>
            </a:r>
          </a:p>
          <a:p>
            <a:r>
              <a:rPr lang="en-US" dirty="0"/>
              <a:t>	7/1/23 - 2%</a:t>
            </a:r>
          </a:p>
          <a:p>
            <a:r>
              <a:rPr lang="en-US" dirty="0"/>
              <a:t>	7/1/24 - 2%</a:t>
            </a:r>
          </a:p>
          <a:p>
            <a:endParaRPr lang="en-US" dirty="0"/>
          </a:p>
          <a:p>
            <a:r>
              <a:rPr lang="en-US" dirty="0"/>
              <a:t>b.	</a:t>
            </a:r>
            <a:r>
              <a:rPr lang="en-US" b="1" dirty="0"/>
              <a:t>Effective 7/1/22-an additional </a:t>
            </a:r>
            <a:r>
              <a:rPr lang="en-US" b="1" u="sng" dirty="0"/>
              <a:t>2.5% across-the-board wage increase </a:t>
            </a:r>
            <a:r>
              <a:rPr lang="en-US" b="1" dirty="0"/>
              <a:t>that is contingent upon the Town Meeting's approval of its withdrawal from Civil Service pursuant to paragraph 3 below.</a:t>
            </a:r>
          </a:p>
          <a:p>
            <a:endParaRPr lang="en-US" dirty="0"/>
          </a:p>
          <a:p>
            <a:r>
              <a:rPr lang="en-US" dirty="0"/>
              <a:t>d.    </a:t>
            </a:r>
            <a:r>
              <a:rPr lang="en-US" b="1" dirty="0"/>
              <a:t>The Union agrees to support the Article to remove Civil Service coverage for future bargaining unit members at Town Meeting. And to the extent that such Article is not passed at Town Meeting, the Union agrees to support any necessary alternative methods to remove Civil Service coverage for future bargaining unit members</a:t>
            </a:r>
          </a:p>
          <a:p>
            <a:endParaRPr lang="en-US" dirty="0"/>
          </a:p>
        </p:txBody>
      </p:sp>
    </p:spTree>
    <p:extLst>
      <p:ext uri="{BB962C8B-B14F-4D97-AF65-F5344CB8AC3E}">
        <p14:creationId xmlns:p14="http://schemas.microsoft.com/office/powerpoint/2010/main" val="3066334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948A4-C01E-4691-B87A-0DE7F60D937D}"/>
              </a:ext>
            </a:extLst>
          </p:cNvPr>
          <p:cNvSpPr>
            <a:spLocks noGrp="1"/>
          </p:cNvSpPr>
          <p:nvPr>
            <p:ph type="title"/>
          </p:nvPr>
        </p:nvSpPr>
        <p:spPr>
          <a:xfrm>
            <a:off x="945291" y="131577"/>
            <a:ext cx="10120183" cy="1116456"/>
          </a:xfrm>
        </p:spPr>
        <p:txBody>
          <a:bodyPr>
            <a:noAutofit/>
          </a:bodyPr>
          <a:lstStyle/>
          <a:p>
            <a:pPr algn="ctr"/>
            <a:r>
              <a:rPr lang="en-US" sz="2800" cap="none" dirty="0"/>
              <a:t>Question 1</a:t>
            </a:r>
            <a:br>
              <a:rPr lang="en-US" sz="2800" cap="none" dirty="0"/>
            </a:br>
            <a:r>
              <a:rPr lang="en-US" sz="2800" cap="none" dirty="0"/>
              <a:t>Language in Fire Union Memorandum of Understanding</a:t>
            </a:r>
          </a:p>
        </p:txBody>
      </p:sp>
      <p:sp>
        <p:nvSpPr>
          <p:cNvPr id="3" name="TextBox 2">
            <a:extLst>
              <a:ext uri="{FF2B5EF4-FFF2-40B4-BE49-F238E27FC236}">
                <a16:creationId xmlns:a16="http://schemas.microsoft.com/office/drawing/2014/main" id="{0720DE97-E6E8-4FF4-9355-6C1AFE4AE867}"/>
              </a:ext>
            </a:extLst>
          </p:cNvPr>
          <p:cNvSpPr txBox="1"/>
          <p:nvPr/>
        </p:nvSpPr>
        <p:spPr>
          <a:xfrm>
            <a:off x="995749" y="1408671"/>
            <a:ext cx="10200502" cy="3693319"/>
          </a:xfrm>
          <a:prstGeom prst="rect">
            <a:avLst/>
          </a:prstGeom>
          <a:noFill/>
        </p:spPr>
        <p:txBody>
          <a:bodyPr wrap="square" rtlCol="0">
            <a:spAutoFit/>
          </a:bodyPr>
          <a:lstStyle/>
          <a:p>
            <a:r>
              <a:rPr lang="en-US" b="1" dirty="0"/>
              <a:t>Benefits to Town</a:t>
            </a:r>
          </a:p>
          <a:p>
            <a:pPr marL="285750" indent="-285750">
              <a:buFont typeface="Arial" panose="020B0604020202020204" pitchFamily="34" charset="0"/>
              <a:buChar char="•"/>
            </a:pPr>
            <a:r>
              <a:rPr lang="en-US" dirty="0"/>
              <a:t>More flexibility in hiring and promotions</a:t>
            </a:r>
          </a:p>
          <a:p>
            <a:pPr marL="285750" indent="-285750">
              <a:buFont typeface="Arial" panose="020B0604020202020204" pitchFamily="34" charset="0"/>
              <a:buChar char="•"/>
            </a:pPr>
            <a:r>
              <a:rPr lang="en-US" dirty="0"/>
              <a:t>Collective bargaining process can set local standards for eligibility and more favorable performance-related qualifications </a:t>
            </a:r>
          </a:p>
          <a:p>
            <a:pPr marL="285750" indent="-285750">
              <a:buFont typeface="Arial" panose="020B0604020202020204" pitchFamily="34" charset="0"/>
              <a:buChar char="•"/>
            </a:pPr>
            <a:r>
              <a:rPr lang="en-US" dirty="0"/>
              <a:t>Larger, more diverse applicant pool</a:t>
            </a:r>
          </a:p>
          <a:p>
            <a:pPr marL="285750" indent="-285750">
              <a:buFont typeface="Arial" panose="020B0604020202020204" pitchFamily="34" charset="0"/>
              <a:buChar char="•"/>
            </a:pPr>
            <a:r>
              <a:rPr lang="en-US" dirty="0"/>
              <a:t>Uniformity among communities as number of Civil Service towns shrinks</a:t>
            </a:r>
          </a:p>
          <a:p>
            <a:r>
              <a:rPr lang="en-US" b="1" dirty="0"/>
              <a:t>Out of 351 Municipalities in Massachusetts: </a:t>
            </a:r>
          </a:p>
          <a:p>
            <a:pPr marL="285750" indent="-285750">
              <a:buFont typeface="Arial" panose="020B0604020202020204" pitchFamily="34" charset="0"/>
              <a:buChar char="•"/>
            </a:pPr>
            <a:r>
              <a:rPr lang="en-US" dirty="0"/>
              <a:t>There are only 95 communities with Civil Service Fire Departments</a:t>
            </a:r>
          </a:p>
          <a:p>
            <a:pPr marL="285750" indent="-285750">
              <a:buFont typeface="Arial" panose="020B0604020202020204" pitchFamily="34" charset="0"/>
              <a:buChar char="•"/>
            </a:pPr>
            <a:r>
              <a:rPr lang="en-US" dirty="0"/>
              <a:t>There are only 102 communities with Civil Service Police Departments</a:t>
            </a:r>
          </a:p>
          <a:p>
            <a:endParaRPr lang="en-US" dirty="0"/>
          </a:p>
          <a:p>
            <a:r>
              <a:rPr lang="en-US" i="1" dirty="0"/>
              <a:t>Current employees retain their civil service status and right to appeal discipline to the Civil Service Commission.</a:t>
            </a:r>
          </a:p>
          <a:p>
            <a:endParaRPr lang="en-US" dirty="0"/>
          </a:p>
        </p:txBody>
      </p:sp>
    </p:spTree>
    <p:extLst>
      <p:ext uri="{BB962C8B-B14F-4D97-AF65-F5344CB8AC3E}">
        <p14:creationId xmlns:p14="http://schemas.microsoft.com/office/powerpoint/2010/main" val="303071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4B7D-61E8-4E67-ACE7-3E6311F41FA5}"/>
              </a:ext>
            </a:extLst>
          </p:cNvPr>
          <p:cNvSpPr>
            <a:spLocks noGrp="1"/>
          </p:cNvSpPr>
          <p:nvPr>
            <p:ph type="title"/>
          </p:nvPr>
        </p:nvSpPr>
        <p:spPr>
          <a:xfrm>
            <a:off x="1340708" y="223342"/>
            <a:ext cx="9539416" cy="938193"/>
          </a:xfrm>
        </p:spPr>
        <p:txBody>
          <a:bodyPr>
            <a:normAutofit fontScale="90000"/>
          </a:bodyPr>
          <a:lstStyle/>
          <a:p>
            <a:pPr algn="ctr"/>
            <a:r>
              <a:rPr lang="en-US" cap="none" dirty="0"/>
              <a:t>Question 2</a:t>
            </a:r>
            <a:br>
              <a:rPr lang="en-US" cap="none" dirty="0"/>
            </a:br>
            <a:r>
              <a:rPr lang="en-US" cap="none" dirty="0"/>
              <a:t>Request to Approve a Proposition 2 ½ Override</a:t>
            </a:r>
          </a:p>
        </p:txBody>
      </p:sp>
      <p:sp>
        <p:nvSpPr>
          <p:cNvPr id="4" name="TextBox 3">
            <a:extLst>
              <a:ext uri="{FF2B5EF4-FFF2-40B4-BE49-F238E27FC236}">
                <a16:creationId xmlns:a16="http://schemas.microsoft.com/office/drawing/2014/main" id="{B13B36C5-36D2-47AD-9B16-1029348B6DDF}"/>
              </a:ext>
            </a:extLst>
          </p:cNvPr>
          <p:cNvSpPr txBox="1"/>
          <p:nvPr/>
        </p:nvSpPr>
        <p:spPr>
          <a:xfrm>
            <a:off x="915429" y="1123227"/>
            <a:ext cx="10361141" cy="1200329"/>
          </a:xfrm>
          <a:prstGeom prst="rect">
            <a:avLst/>
          </a:prstGeom>
          <a:noFill/>
        </p:spPr>
        <p:txBody>
          <a:bodyPr wrap="square" rtlCol="0">
            <a:spAutoFit/>
          </a:bodyPr>
          <a:lstStyle/>
          <a:p>
            <a:r>
              <a:rPr lang="en-US" dirty="0"/>
              <a:t>Shall the Town of Fairhaven be allowed to assess an additional $649,178 in real estate and personal property taxes for the purposes of Public Safety Salaries and Wages, Fire Overtime, Tourism Department Wages and Operating Expenses, Public Works Wages, and Fairhaven Public Schools for the fiscal year beginning July 1, 2026.</a:t>
            </a:r>
          </a:p>
        </p:txBody>
      </p:sp>
      <p:graphicFrame>
        <p:nvGraphicFramePr>
          <p:cNvPr id="5" name="Table 4">
            <a:extLst>
              <a:ext uri="{FF2B5EF4-FFF2-40B4-BE49-F238E27FC236}">
                <a16:creationId xmlns:a16="http://schemas.microsoft.com/office/drawing/2014/main" id="{AAC35A06-68FB-4E17-B83E-FB025A446B0F}"/>
              </a:ext>
            </a:extLst>
          </p:cNvPr>
          <p:cNvGraphicFramePr>
            <a:graphicFrameLocks noGrp="1"/>
          </p:cNvGraphicFramePr>
          <p:nvPr>
            <p:extLst>
              <p:ext uri="{D42A27DB-BD31-4B8C-83A1-F6EECF244321}">
                <p14:modId xmlns:p14="http://schemas.microsoft.com/office/powerpoint/2010/main" val="1719347979"/>
              </p:ext>
            </p:extLst>
          </p:nvPr>
        </p:nvGraphicFramePr>
        <p:xfrm>
          <a:off x="1458347" y="2877142"/>
          <a:ext cx="8340560" cy="2938275"/>
        </p:xfrm>
        <a:graphic>
          <a:graphicData uri="http://schemas.openxmlformats.org/drawingml/2006/table">
            <a:tbl>
              <a:tblPr firstRow="1" firstCol="1" bandRow="1"/>
              <a:tblGrid>
                <a:gridCol w="3459641">
                  <a:extLst>
                    <a:ext uri="{9D8B030D-6E8A-4147-A177-3AD203B41FA5}">
                      <a16:colId xmlns:a16="http://schemas.microsoft.com/office/drawing/2014/main" val="2201754252"/>
                    </a:ext>
                  </a:extLst>
                </a:gridCol>
                <a:gridCol w="3095367">
                  <a:extLst>
                    <a:ext uri="{9D8B030D-6E8A-4147-A177-3AD203B41FA5}">
                      <a16:colId xmlns:a16="http://schemas.microsoft.com/office/drawing/2014/main" val="1806420549"/>
                    </a:ext>
                  </a:extLst>
                </a:gridCol>
                <a:gridCol w="1785552">
                  <a:extLst>
                    <a:ext uri="{9D8B030D-6E8A-4147-A177-3AD203B41FA5}">
                      <a16:colId xmlns:a16="http://schemas.microsoft.com/office/drawing/2014/main" val="4279922469"/>
                    </a:ext>
                  </a:extLst>
                </a:gridCol>
              </a:tblGrid>
              <a:tr h="81689">
                <a:tc>
                  <a:txBody>
                    <a:bodyPr/>
                    <a:lstStyle/>
                    <a:p>
                      <a:pPr marL="0" marR="0" algn="ctr">
                        <a:lnSpc>
                          <a:spcPct val="107000"/>
                        </a:lnSpc>
                        <a:spcBef>
                          <a:spcPts val="0"/>
                        </a:spcBef>
                        <a:spcAft>
                          <a:spcPts val="800"/>
                        </a:spcAft>
                      </a:pPr>
                      <a:r>
                        <a:rPr lang="en-US" sz="1600" b="1" dirty="0">
                          <a:solidFill>
                            <a:schemeClr val="tx1"/>
                          </a:solidFill>
                          <a:effectLst/>
                          <a:latin typeface="+mj-lt"/>
                          <a:ea typeface="Times New Roman" panose="02020603050405020304" pitchFamily="18" charset="0"/>
                          <a:cs typeface="Times New Roman" panose="02020603050405020304" pitchFamily="18" charset="0"/>
                        </a:rPr>
                        <a:t>Department</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b="1" dirty="0">
                          <a:solidFill>
                            <a:schemeClr val="tx1"/>
                          </a:solidFill>
                          <a:effectLst/>
                          <a:latin typeface="+mj-lt"/>
                          <a:ea typeface="Times New Roman" panose="02020603050405020304" pitchFamily="18" charset="0"/>
                          <a:cs typeface="Times New Roman" panose="02020603050405020304" pitchFamily="18" charset="0"/>
                        </a:rPr>
                        <a:t>Line Item</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600" b="1" dirty="0">
                          <a:solidFill>
                            <a:schemeClr val="tx1"/>
                          </a:solidFill>
                          <a:effectLst/>
                          <a:latin typeface="+mj-lt"/>
                          <a:ea typeface="Times New Roman" panose="02020603050405020304" pitchFamily="18" charset="0"/>
                          <a:cs typeface="Times New Roman" panose="02020603050405020304" pitchFamily="18" charset="0"/>
                        </a:rPr>
                        <a:t>Override Amount</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77815463"/>
                  </a:ext>
                </a:extLst>
              </a:tr>
              <a:tr h="370608">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Public Safety Salaries and Wages</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Fire Overtime</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$15,561</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16880381"/>
                  </a:ext>
                </a:extLst>
              </a:tr>
              <a:tr h="370608">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Community Services Salaries and Wages</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4445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Tourism Department Wages</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$76,532</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825355396"/>
                  </a:ext>
                </a:extLst>
              </a:tr>
              <a:tr h="370608">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Community Services Operating Expenses</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4445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Tourism Dpt. Operating Exp.</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$25,709</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431081479"/>
                  </a:ext>
                </a:extLst>
              </a:tr>
              <a:tr h="180651">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Public Works Highway</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4445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Wages</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$50,000</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722528144"/>
                  </a:ext>
                </a:extLst>
              </a:tr>
              <a:tr h="370608">
                <a:tc>
                  <a:txBody>
                    <a:bodyPr/>
                    <a:lstStyle/>
                    <a:p>
                      <a:pPr marL="0" marR="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Fairhaven School Department </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44450">
                        <a:lnSpc>
                          <a:spcPct val="107000"/>
                        </a:lnSpc>
                        <a:spcBef>
                          <a:spcPts val="0"/>
                        </a:spcBef>
                        <a:spcAft>
                          <a:spcPts val="800"/>
                        </a:spcAft>
                      </a:pPr>
                      <a:r>
                        <a:rPr lang="en-US" sz="1600" dirty="0">
                          <a:solidFill>
                            <a:schemeClr val="tx1"/>
                          </a:solidFill>
                          <a:effectLst/>
                          <a:latin typeface="+mj-lt"/>
                          <a:ea typeface="Times New Roman" panose="02020603050405020304" pitchFamily="18" charset="0"/>
                          <a:cs typeface="Times New Roman" panose="02020603050405020304" pitchFamily="18" charset="0"/>
                        </a:rPr>
                        <a:t> </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u="sng" dirty="0">
                          <a:solidFill>
                            <a:schemeClr val="tx1"/>
                          </a:solidFill>
                          <a:effectLst/>
                          <a:latin typeface="+mj-lt"/>
                          <a:ea typeface="Times New Roman" panose="02020603050405020304" pitchFamily="18" charset="0"/>
                          <a:cs typeface="Times New Roman" panose="02020603050405020304" pitchFamily="18" charset="0"/>
                        </a:rPr>
                        <a:t>$481,376</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8905466"/>
                  </a:ext>
                </a:extLst>
              </a:tr>
              <a:tr h="370608">
                <a:tc>
                  <a:txBody>
                    <a:bodyPr/>
                    <a:lstStyle/>
                    <a:p>
                      <a:pPr marL="0" marR="0">
                        <a:lnSpc>
                          <a:spcPct val="107000"/>
                        </a:lnSpc>
                        <a:spcBef>
                          <a:spcPts val="0"/>
                        </a:spcBef>
                        <a:spcAft>
                          <a:spcPts val="800"/>
                        </a:spcAft>
                      </a:pPr>
                      <a:r>
                        <a:rPr lang="en-US" sz="1600" b="1" dirty="0">
                          <a:solidFill>
                            <a:schemeClr val="tx1"/>
                          </a:solidFill>
                          <a:effectLst/>
                          <a:latin typeface="+mj-lt"/>
                          <a:ea typeface="Times New Roman" panose="02020603050405020304" pitchFamily="18" charset="0"/>
                          <a:cs typeface="Times New Roman" panose="02020603050405020304" pitchFamily="18" charset="0"/>
                        </a:rPr>
                        <a:t>Total Override</a:t>
                      </a:r>
                      <a:endParaRPr lang="en-US" sz="1400" b="1"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44450">
                        <a:lnSpc>
                          <a:spcPct val="107000"/>
                        </a:lnSpc>
                        <a:spcBef>
                          <a:spcPts val="0"/>
                        </a:spcBef>
                        <a:spcAft>
                          <a:spcPts val="800"/>
                        </a:spcAft>
                      </a:pPr>
                      <a:r>
                        <a:rPr lang="en-US" sz="1600" b="1" dirty="0">
                          <a:solidFill>
                            <a:schemeClr val="tx1"/>
                          </a:solidFill>
                          <a:effectLst/>
                          <a:latin typeface="+mj-lt"/>
                          <a:ea typeface="Times New Roman" panose="02020603050405020304" pitchFamily="18" charset="0"/>
                          <a:cs typeface="Times New Roman" panose="02020603050405020304" pitchFamily="18" charset="0"/>
                        </a:rPr>
                        <a:t> </a:t>
                      </a:r>
                      <a:endParaRPr lang="en-US" sz="1400" b="1"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50800" algn="r">
                        <a:lnSpc>
                          <a:spcPct val="107000"/>
                        </a:lnSpc>
                        <a:spcBef>
                          <a:spcPts val="0"/>
                        </a:spcBef>
                        <a:spcAft>
                          <a:spcPts val="800"/>
                        </a:spcAft>
                      </a:pPr>
                      <a:r>
                        <a:rPr lang="en-US" sz="1600" b="1" u="dbl" dirty="0">
                          <a:solidFill>
                            <a:schemeClr val="tx1"/>
                          </a:solidFill>
                          <a:effectLst/>
                          <a:latin typeface="+mj-lt"/>
                          <a:ea typeface="Times New Roman" panose="02020603050405020304" pitchFamily="18" charset="0"/>
                          <a:cs typeface="Times New Roman" panose="02020603050405020304" pitchFamily="18" charset="0"/>
                        </a:rPr>
                        <a:t>649,178</a:t>
                      </a:r>
                      <a:endParaRPr lang="en-US" sz="1400" b="1" dirty="0">
                        <a:solidFill>
                          <a:schemeClr val="tx1"/>
                        </a:solidFill>
                        <a:effectLst/>
                        <a:latin typeface="+mj-lt"/>
                        <a:ea typeface="Calibri" panose="020F0502020204030204" pitchFamily="34" charset="0"/>
                        <a:cs typeface="Times New Roman" panose="02020603050405020304" pitchFamily="18" charset="0"/>
                      </a:endParaRPr>
                    </a:p>
                  </a:txBody>
                  <a:tcPr marL="66565" marR="6656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38345847"/>
                  </a:ext>
                </a:extLst>
              </a:tr>
            </a:tbl>
          </a:graphicData>
        </a:graphic>
      </p:graphicFrame>
    </p:spTree>
    <p:extLst>
      <p:ext uri="{BB962C8B-B14F-4D97-AF65-F5344CB8AC3E}">
        <p14:creationId xmlns:p14="http://schemas.microsoft.com/office/powerpoint/2010/main" val="2284026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4B7D-61E8-4E67-ACE7-3E6311F41FA5}"/>
              </a:ext>
            </a:extLst>
          </p:cNvPr>
          <p:cNvSpPr>
            <a:spLocks noGrp="1"/>
          </p:cNvSpPr>
          <p:nvPr>
            <p:ph type="title"/>
          </p:nvPr>
        </p:nvSpPr>
        <p:spPr>
          <a:xfrm>
            <a:off x="1326291" y="396337"/>
            <a:ext cx="9539416" cy="938193"/>
          </a:xfrm>
        </p:spPr>
        <p:txBody>
          <a:bodyPr>
            <a:normAutofit fontScale="90000"/>
          </a:bodyPr>
          <a:lstStyle/>
          <a:p>
            <a:pPr algn="ctr"/>
            <a:r>
              <a:rPr lang="en-US" cap="none" dirty="0"/>
              <a:t>Question 2</a:t>
            </a:r>
            <a:br>
              <a:rPr lang="en-US" cap="none" dirty="0"/>
            </a:br>
            <a:r>
              <a:rPr lang="en-US" cap="none" dirty="0"/>
              <a:t>Request to Approve a Proposition 2 ½ Override</a:t>
            </a:r>
          </a:p>
        </p:txBody>
      </p:sp>
      <p:sp>
        <p:nvSpPr>
          <p:cNvPr id="3" name="TextBox 2">
            <a:extLst>
              <a:ext uri="{FF2B5EF4-FFF2-40B4-BE49-F238E27FC236}">
                <a16:creationId xmlns:a16="http://schemas.microsoft.com/office/drawing/2014/main" id="{6882735C-C460-48E3-985F-7BADD6524A35}"/>
              </a:ext>
            </a:extLst>
          </p:cNvPr>
          <p:cNvSpPr txBox="1"/>
          <p:nvPr/>
        </p:nvSpPr>
        <p:spPr>
          <a:xfrm>
            <a:off x="455140" y="1637270"/>
            <a:ext cx="11479427" cy="6732933"/>
          </a:xfrm>
          <a:prstGeom prst="rect">
            <a:avLst/>
          </a:prstGeom>
          <a:noFill/>
        </p:spPr>
        <p:txBody>
          <a:bodyPr wrap="square" rtlCol="0">
            <a:spAutoFit/>
          </a:bodyPr>
          <a:lstStyle/>
          <a:p>
            <a:pPr marL="0" marR="0" algn="l" rtl="0" eaLnBrk="1" fontAlgn="t" latinLnBrk="0" hangingPunct="1">
              <a:lnSpc>
                <a:spcPct val="107000"/>
              </a:lnSpc>
              <a:spcBef>
                <a:spcPts val="0"/>
              </a:spcBef>
              <a:spcAft>
                <a:spcPts val="800"/>
              </a:spcAft>
            </a:pPr>
            <a:r>
              <a:rPr lang="en-US" sz="1900" b="1"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Public Safety Salaries and Wages, Fire Overtime in the amount of $15,861</a:t>
            </a:r>
          </a:p>
          <a:p>
            <a:pPr marL="285750" marR="0" indent="-285750" algn="l" rtl="0" eaLnBrk="1" fontAlgn="t" latinLnBrk="0" hangingPunct="1">
              <a:lnSpc>
                <a:spcPct val="107000"/>
              </a:lnSpc>
              <a:spcBef>
                <a:spcPts val="0"/>
              </a:spcBef>
              <a:spcAft>
                <a:spcPts val="800"/>
              </a:spcAft>
              <a:buFont typeface="Arial" panose="020B0604020202020204" pitchFamily="34" charset="0"/>
              <a:buChar char="•"/>
            </a:pPr>
            <a:r>
              <a:rPr lang="en-US" sz="1900" dirty="0">
                <a:solidFill>
                  <a:srgbClr val="FFFFFF"/>
                </a:solidFill>
                <a:latin typeface="Century Gothic" panose="020B0502020202020204" pitchFamily="34" charset="0"/>
                <a:cs typeface="Times New Roman" panose="02020603050405020304" pitchFamily="18" charset="0"/>
              </a:rPr>
              <a:t>This request would restore a portion of the FY27 overtime amount requested by the Fire Chief to provide the same level of fire and ambulance response currently being provided.</a:t>
            </a:r>
          </a:p>
          <a:p>
            <a:pPr marL="0" marR="45720" algn="l" rtl="0" eaLnBrk="1" fontAlgn="t" latinLnBrk="0" hangingPunct="1">
              <a:lnSpc>
                <a:spcPct val="107000"/>
              </a:lnSpc>
              <a:spcBef>
                <a:spcPts val="0"/>
              </a:spcBef>
              <a:spcAft>
                <a:spcPts val="800"/>
              </a:spcAft>
            </a:pPr>
            <a:r>
              <a:rPr lang="en-US" sz="1900" b="1"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Tourism Department Wages and Operating Expenses in the amount of  $102,241</a:t>
            </a:r>
            <a:endParaRPr lang="en-US" sz="1900" b="1" i="0" u="none" strike="noStrike" dirty="0">
              <a:effectLst/>
              <a:latin typeface="Arial" panose="020B0604020202020204" pitchFamily="34" charset="0"/>
            </a:endParaRPr>
          </a:p>
          <a:p>
            <a:pPr marL="285750" marR="0" indent="-285750" algn="l" rtl="0" eaLnBrk="1" fontAlgn="t" latinLnBrk="0" hangingPunct="1">
              <a:lnSpc>
                <a:spcPct val="107000"/>
              </a:lnSpc>
              <a:spcBef>
                <a:spcPts val="0"/>
              </a:spcBef>
              <a:spcAft>
                <a:spcPts val="800"/>
              </a:spcAft>
              <a:buFont typeface="Arial" panose="020B0604020202020204" pitchFamily="34" charset="0"/>
              <a:buChar char="•"/>
            </a:pPr>
            <a:r>
              <a:rPr lang="en-US" sz="1900" dirty="0">
                <a:solidFill>
                  <a:srgbClr val="FFFFFF"/>
                </a:solidFill>
                <a:latin typeface="Century Gothic" panose="020B0502020202020204" pitchFamily="34" charset="0"/>
                <a:cs typeface="Times New Roman" panose="02020603050405020304" pitchFamily="18" charset="0"/>
              </a:rPr>
              <a:t>This request would restore the funding to continue offering a Tourism Department.  The Tourism Department promotes Fairhaven by sponsoring or partnering with event sponsors that promotes Fairhaven.  The Tourism Department launched themed Harborside events in Fort Phoenix, Grimshaw Park area providing revenue to the Town.  Going forward, the department intends to pursue marketing Fairhaven venues for weddings and the movie industry brining additional revenue into the town. </a:t>
            </a:r>
          </a:p>
          <a:p>
            <a:pPr marL="0" marR="0" algn="l" rtl="0" eaLnBrk="1" fontAlgn="t" latinLnBrk="0" hangingPunct="1">
              <a:lnSpc>
                <a:spcPct val="107000"/>
              </a:lnSpc>
              <a:spcBef>
                <a:spcPts val="0"/>
              </a:spcBef>
              <a:spcAft>
                <a:spcPts val="800"/>
              </a:spcAft>
            </a:pPr>
            <a:r>
              <a:rPr lang="en-US" sz="1900" dirty="0">
                <a:solidFill>
                  <a:srgbClr val="FFFFFF"/>
                </a:solidFill>
                <a:latin typeface="Century Gothic" panose="020B0502020202020204" pitchFamily="34" charset="0"/>
                <a:cs typeface="Times New Roman" panose="02020603050405020304" pitchFamily="18" charset="0"/>
              </a:rPr>
              <a:t> </a:t>
            </a:r>
            <a:r>
              <a:rPr lang="en-US" sz="1900" b="1"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Public Works Highway Wages in the amount of $50,000</a:t>
            </a:r>
          </a:p>
          <a:p>
            <a:pPr marL="285750" marR="0" indent="-285750" algn="l" rtl="0" eaLnBrk="1" fontAlgn="t" latinLnBrk="0" hangingPunct="1">
              <a:lnSpc>
                <a:spcPct val="107000"/>
              </a:lnSpc>
              <a:spcBef>
                <a:spcPts val="0"/>
              </a:spcBef>
              <a:spcAft>
                <a:spcPts val="800"/>
              </a:spcAft>
              <a:buFont typeface="Arial" panose="020B0604020202020204" pitchFamily="34" charset="0"/>
              <a:buChar char="•"/>
            </a:pPr>
            <a:r>
              <a:rPr lang="en-US" sz="1900" b="0"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These funds would fund one of the two Equipment Operator positions that were eliminated in the FY27 approved budget.  </a:t>
            </a:r>
          </a:p>
          <a:p>
            <a:pPr marL="342900" marR="0" indent="-342900" algn="l" rtl="0" eaLnBrk="1" fontAlgn="ctr" latinLnBrk="0" hangingPunct="1">
              <a:lnSpc>
                <a:spcPct val="107000"/>
              </a:lnSpc>
              <a:spcBef>
                <a:spcPts val="0"/>
              </a:spcBef>
              <a:spcAft>
                <a:spcPts val="800"/>
              </a:spcAft>
              <a:buFont typeface="Arial" panose="020B0604020202020204" pitchFamily="34" charset="0"/>
              <a:buChar char="•"/>
            </a:pPr>
            <a:endParaRPr lang="en-US" sz="2000" i="0" strike="noStrike" dirty="0">
              <a:effectLst/>
              <a:latin typeface="Arial" panose="020B0604020202020204" pitchFamily="34" charset="0"/>
            </a:endParaRPr>
          </a:p>
          <a:p>
            <a:pPr marR="0" algn="l" rtl="0" eaLnBrk="1" fontAlgn="t" latinLnBrk="0" hangingPunct="1">
              <a:lnSpc>
                <a:spcPct val="107000"/>
              </a:lnSpc>
              <a:spcBef>
                <a:spcPts val="0"/>
              </a:spcBef>
              <a:spcAft>
                <a:spcPts val="800"/>
              </a:spcAft>
            </a:pPr>
            <a:endParaRPr lang="en-US" sz="1800" b="0"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gn="l" rtl="0" eaLnBrk="1" fontAlgn="t" latinLnBrk="0" hangingPunct="1">
              <a:lnSpc>
                <a:spcPct val="107000"/>
              </a:lnSpc>
              <a:spcBef>
                <a:spcPts val="0"/>
              </a:spcBef>
              <a:spcAft>
                <a:spcPts val="800"/>
              </a:spcAft>
            </a:pPr>
            <a:endParaRPr lang="en-US" sz="2000" b="0" i="0" u="none" strike="noStrike" dirty="0">
              <a:effectLst/>
              <a:latin typeface="Arial" panose="020B0604020202020204" pitchFamily="34" charset="0"/>
            </a:endParaRPr>
          </a:p>
          <a:p>
            <a:pPr marL="0" marR="54864" algn="r" rtl="0" eaLnBrk="1" fontAlgn="t" latinLnBrk="0" hangingPunct="1">
              <a:lnSpc>
                <a:spcPct val="107000"/>
              </a:lnSpc>
              <a:spcBef>
                <a:spcPts val="0"/>
              </a:spcBef>
              <a:spcAft>
                <a:spcPts val="800"/>
              </a:spcAft>
            </a:pPr>
            <a:r>
              <a:rPr lang="en-US" sz="1800" b="0" i="0" u="none" strike="noStrike" kern="12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2000" b="0" i="0" u="none" strike="noStrike" dirty="0">
              <a:effectLst/>
              <a:latin typeface="Arial" panose="020B0604020202020204" pitchFamily="34" charset="0"/>
            </a:endParaRPr>
          </a:p>
          <a:p>
            <a:pPr marR="0" algn="l" rtl="0" eaLnBrk="1" fontAlgn="t" latinLnBrk="0" hangingPunct="1">
              <a:lnSpc>
                <a:spcPct val="107000"/>
              </a:lnSpc>
              <a:spcBef>
                <a:spcPts val="0"/>
              </a:spcBef>
              <a:spcAft>
                <a:spcPts val="800"/>
              </a:spcAft>
            </a:pPr>
            <a:endParaRPr lang="en-US"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3198793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959</TotalTime>
  <Words>2035</Words>
  <Application>Microsoft Office PowerPoint</Application>
  <PresentationFormat>Widescreen</PresentationFormat>
  <Paragraphs>152</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Anton</vt:lpstr>
      <vt:lpstr>Arial</vt:lpstr>
      <vt:lpstr>Calibri</vt:lpstr>
      <vt:lpstr>Century Gothic</vt:lpstr>
      <vt:lpstr>Fira Sans</vt:lpstr>
      <vt:lpstr>Times New Roman</vt:lpstr>
      <vt:lpstr>Wingdings 3</vt:lpstr>
      <vt:lpstr>Slice</vt:lpstr>
      <vt:lpstr>Review of the three questions on the 2026 town ballot</vt:lpstr>
      <vt:lpstr>PowerPoint Presentation</vt:lpstr>
      <vt:lpstr>PowerPoint Presentation</vt:lpstr>
      <vt:lpstr>Background Information for Question 1</vt:lpstr>
      <vt:lpstr>Question 1 Language in Police Union Memorandum of Understanding</vt:lpstr>
      <vt:lpstr>Question 1 Language in Fire Union Memorandum of Understanding</vt:lpstr>
      <vt:lpstr>Question 1 Language in Fire Union Memorandum of Understanding</vt:lpstr>
      <vt:lpstr>Question 2 Request to Approve a Proposition 2 ½ Override</vt:lpstr>
      <vt:lpstr>Question 2 Request to Approve a Proposition 2 ½ Override</vt:lpstr>
      <vt:lpstr>Question 2 Request to Approve a Proposition 2 ½ Override</vt:lpstr>
      <vt:lpstr>PowerPoint Presentation</vt:lpstr>
      <vt:lpstr>PowerPoint Presentation</vt:lpstr>
      <vt:lpstr>Question 3 Shall an Act Relative to the Charter of the Town of Fairhaven be Accepted?</vt:lpstr>
      <vt:lpstr>Question 3 Shall an Act Relative to the Charter of the Town of Fairhaven be Accepted?</vt:lpstr>
      <vt:lpstr>Question 3 Shall an Act Relative to the Charter of the Town of Fairhaven be Accepted?</vt:lpstr>
      <vt:lpstr>Thank you for attending tonight’s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the three questions on the 2026 town ballot</dc:title>
  <dc:creator>Keith Hickey</dc:creator>
  <cp:lastModifiedBy>Fairhaven Town Hall</cp:lastModifiedBy>
  <cp:revision>43</cp:revision>
  <cp:lastPrinted>2026-05-19T21:15:44Z</cp:lastPrinted>
  <dcterms:created xsi:type="dcterms:W3CDTF">2026-05-14T12:31:12Z</dcterms:created>
  <dcterms:modified xsi:type="dcterms:W3CDTF">2026-05-19T21:19:29Z</dcterms:modified>
</cp:coreProperties>
</file>