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Poppins"/>
      <p:regular r:id="rId38"/>
      <p:bold r:id="rId39"/>
      <p:italic r:id="rId40"/>
      <p:boldItalic r:id="rId41"/>
    </p:embeddedFont>
    <p:embeddedFont>
      <p:font typeface="Poppins Light"/>
      <p:regular r:id="rId42"/>
      <p:bold r:id="rId43"/>
      <p:italic r:id="rId44"/>
      <p:boldItalic r:id="rId45"/>
    </p:embeddedFont>
    <p:embeddedFont>
      <p:font typeface="Poppins Medium"/>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0" roundtripDataSignature="AMtx7mjsn9Lam0BGm3kzrnQW4WKrZnFw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4DEEBCE-0116-469F-8330-9FD61247A7AC}">
  <a:tblStyle styleId="{E4DEEBCE-0116-469F-8330-9FD61247A7AC}"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italic.fntdata"/><Relationship Id="rId42" Type="http://schemas.openxmlformats.org/officeDocument/2006/relationships/font" Target="fonts/PoppinsLight-regular.fntdata"/><Relationship Id="rId41" Type="http://schemas.openxmlformats.org/officeDocument/2006/relationships/font" Target="fonts/Poppins-boldItalic.fntdata"/><Relationship Id="rId44" Type="http://schemas.openxmlformats.org/officeDocument/2006/relationships/font" Target="fonts/PoppinsLight-italic.fntdata"/><Relationship Id="rId43" Type="http://schemas.openxmlformats.org/officeDocument/2006/relationships/font" Target="fonts/PoppinsLight-bold.fntdata"/><Relationship Id="rId46" Type="http://schemas.openxmlformats.org/officeDocument/2006/relationships/font" Target="fonts/PoppinsMedium-regular.fntdata"/><Relationship Id="rId45" Type="http://schemas.openxmlformats.org/officeDocument/2006/relationships/font" Target="fonts/PoppinsLigh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oppinsMedium-italic.fntdata"/><Relationship Id="rId47" Type="http://schemas.openxmlformats.org/officeDocument/2006/relationships/font" Target="fonts/PoppinsMedium-bold.fntdata"/><Relationship Id="rId49" Type="http://schemas.openxmlformats.org/officeDocument/2006/relationships/font" Target="fonts/PoppinsMedium-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Poppins-bold.fntdata"/><Relationship Id="rId38" Type="http://schemas.openxmlformats.org/officeDocument/2006/relationships/font" Target="fonts/Poppins-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ef5b90a918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 name="Google Shape;204;g1ef5b90a918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3" name="Google Shape;23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2" name="Google Shape;28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7b73052480_3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g7b73052480_3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46912adaec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g346912adaec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46912adaec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8" name="Google Shape;308;g346912adaec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4c1ea7e51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6" name="Google Shape;316;g34c1ea7e51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4c1ea7e51f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g34c1ea7e51f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fb0754f23f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2" name="Google Shape;342;gfb0754f23f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7b73052480_3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g7b73052480_3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7b73052480_3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1" name="Google Shape;361;g7b73052480_3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0" name="Google Shape;37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fb0754f23f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gfb0754f23f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3" name="Google Shape;13;p2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4" name="Google Shape;14;p2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 name="Shape 15"/>
        <p:cNvGrpSpPr/>
        <p:nvPr/>
      </p:nvGrpSpPr>
      <p:grpSpPr>
        <a:xfrm>
          <a:off x="0" y="0"/>
          <a:ext cx="0" cy="0"/>
          <a:chOff x="0" y="0"/>
          <a:chExt cx="0" cy="0"/>
        </a:xfrm>
      </p:grpSpPr>
      <p:sp>
        <p:nvSpPr>
          <p:cNvPr id="16" name="Google Shape;16;p2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7" name="Google Shape;17;p27"/>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18" name="Google Shape;18;p27"/>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19" name="Google Shape;19;p2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0" name="Google Shape;20;p2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1" name="Google Shape;21;p2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 name="Shape 22"/>
        <p:cNvGrpSpPr/>
        <p:nvPr/>
      </p:nvGrpSpPr>
      <p:grpSpPr>
        <a:xfrm>
          <a:off x="0" y="0"/>
          <a:ext cx="0" cy="0"/>
          <a:chOff x="0" y="0"/>
          <a:chExt cx="0" cy="0"/>
        </a:xfrm>
      </p:grpSpPr>
      <p:sp>
        <p:nvSpPr>
          <p:cNvPr id="23" name="Google Shape;23;p2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4" name="Google Shape;24;p28"/>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25" name="Google Shape;25;p28"/>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26" name="Google Shape;26;p28"/>
          <p:cNvSpPr txBox="1"/>
          <p:nvPr>
            <p:ph idx="3" type="body"/>
          </p:nvPr>
        </p:nvSpPr>
        <p:spPr>
          <a:xfrm>
            <a:off x="2322513" y="767556"/>
            <a:ext cx="2020887" cy="319881"/>
          </a:xfrm>
          <a:prstGeom prst="rect">
            <a:avLst/>
          </a:prstGeom>
          <a:noFill/>
          <a:ln>
            <a:noFill/>
          </a:ln>
        </p:spPr>
        <p:txBody>
          <a:bodyPr anchorCtr="0" anchor="b" bIns="22850" lIns="45725" spcFirstLastPara="1" rIns="45725" wrap="square" tIns="22850">
            <a:no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27" name="Google Shape;27;p28"/>
          <p:cNvSpPr txBox="1"/>
          <p:nvPr>
            <p:ph idx="4" type="body"/>
          </p:nvPr>
        </p:nvSpPr>
        <p:spPr>
          <a:xfrm>
            <a:off x="2322513" y="1087438"/>
            <a:ext cx="2020887" cy="1975644"/>
          </a:xfrm>
          <a:prstGeom prst="rect">
            <a:avLst/>
          </a:prstGeom>
          <a:noFill/>
          <a:ln>
            <a:noFill/>
          </a:ln>
        </p:spPr>
        <p:txBody>
          <a:bodyPr anchorCtr="0" anchor="t" bIns="22850" lIns="45725" spcFirstLastPara="1" rIns="45725" wrap="square" tIns="22850">
            <a:no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28" name="Google Shape;28;p2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9" name="Google Shape;29;p2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0" name="Google Shape;30;p2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2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3" name="Google Shape;33;p2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4" name="Google Shape;34;p2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5" name="Google Shape;35;p2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 name="Shape 36"/>
        <p:cNvGrpSpPr/>
        <p:nvPr/>
      </p:nvGrpSpPr>
      <p:grpSpPr>
        <a:xfrm>
          <a:off x="0" y="0"/>
          <a:ext cx="0" cy="0"/>
          <a:chOff x="0" y="0"/>
          <a:chExt cx="0" cy="0"/>
        </a:xfrm>
      </p:grpSpPr>
      <p:sp>
        <p:nvSpPr>
          <p:cNvPr id="37" name="Google Shape;37;p30"/>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8" name="Google Shape;38;p30"/>
          <p:cNvSpPr txBox="1"/>
          <p:nvPr>
            <p:ph idx="1" type="body"/>
          </p:nvPr>
        </p:nvSpPr>
        <p:spPr>
          <a:xfrm>
            <a:off x="1787525" y="136525"/>
            <a:ext cx="2555875" cy="2926556"/>
          </a:xfrm>
          <a:prstGeom prst="rect">
            <a:avLst/>
          </a:prstGeom>
          <a:noFill/>
          <a:ln>
            <a:noFill/>
          </a:ln>
        </p:spPr>
        <p:txBody>
          <a:bodyPr anchorCtr="0" anchor="t" bIns="22850" lIns="45725" spcFirstLastPara="1" rIns="45725" wrap="square" tIns="22850">
            <a:noAutofit/>
          </a:bodyPr>
          <a:lstStyle>
            <a:lvl1pPr indent="-330200" lvl="0" marL="457200" algn="l">
              <a:lnSpc>
                <a:spcPct val="100000"/>
              </a:lnSpc>
              <a:spcBef>
                <a:spcPts val="300"/>
              </a:spcBef>
              <a:spcAft>
                <a:spcPts val="0"/>
              </a:spcAft>
              <a:buClr>
                <a:schemeClr val="dk1"/>
              </a:buClr>
              <a:buSzPts val="1600"/>
              <a:buChar char="•"/>
              <a:defRPr sz="1600"/>
            </a:lvl1pPr>
            <a:lvl2pPr indent="-317500" lvl="1" marL="914400" algn="l">
              <a:lnSpc>
                <a:spcPct val="100000"/>
              </a:lnSpc>
              <a:spcBef>
                <a:spcPts val="300"/>
              </a:spcBef>
              <a:spcAft>
                <a:spcPts val="0"/>
              </a:spcAft>
              <a:buClr>
                <a:schemeClr val="dk1"/>
              </a:buClr>
              <a:buSzPts val="1400"/>
              <a:buChar char="–"/>
              <a:defRPr sz="1400"/>
            </a:lvl2pPr>
            <a:lvl3pPr indent="-304800" lvl="2" marL="1371600" algn="l">
              <a:lnSpc>
                <a:spcPct val="100000"/>
              </a:lnSpc>
              <a:spcBef>
                <a:spcPts val="200"/>
              </a:spcBef>
              <a:spcAft>
                <a:spcPts val="0"/>
              </a:spcAft>
              <a:buClr>
                <a:schemeClr val="dk1"/>
              </a:buClr>
              <a:buSzPts val="1200"/>
              <a:buChar char="•"/>
              <a:defRPr sz="1200"/>
            </a:lvl3pPr>
            <a:lvl4pPr indent="-292100" lvl="3" marL="1828800" algn="l">
              <a:lnSpc>
                <a:spcPct val="100000"/>
              </a:lnSpc>
              <a:spcBef>
                <a:spcPts val="200"/>
              </a:spcBef>
              <a:spcAft>
                <a:spcPts val="0"/>
              </a:spcAft>
              <a:buClr>
                <a:schemeClr val="dk1"/>
              </a:buClr>
              <a:buSzPts val="1000"/>
              <a:buChar char="–"/>
              <a:defRPr sz="1000"/>
            </a:lvl4pPr>
            <a:lvl5pPr indent="-292100" lvl="4" marL="2286000" algn="l">
              <a:lnSpc>
                <a:spcPct val="100000"/>
              </a:lnSpc>
              <a:spcBef>
                <a:spcPts val="200"/>
              </a:spcBef>
              <a:spcAft>
                <a:spcPts val="0"/>
              </a:spcAft>
              <a:buClr>
                <a:schemeClr val="dk1"/>
              </a:buClr>
              <a:buSzPts val="1000"/>
              <a:buChar char="»"/>
              <a:defRPr sz="1000"/>
            </a:lvl5pPr>
            <a:lvl6pPr indent="-292100" lvl="5" marL="2743200" algn="l">
              <a:lnSpc>
                <a:spcPct val="100000"/>
              </a:lnSpc>
              <a:spcBef>
                <a:spcPts val="200"/>
              </a:spcBef>
              <a:spcAft>
                <a:spcPts val="0"/>
              </a:spcAft>
              <a:buClr>
                <a:schemeClr val="dk1"/>
              </a:buClr>
              <a:buSzPts val="1000"/>
              <a:buChar char="•"/>
              <a:defRPr sz="1000"/>
            </a:lvl6pPr>
            <a:lvl7pPr indent="-292100" lvl="6" marL="3200400" algn="l">
              <a:lnSpc>
                <a:spcPct val="100000"/>
              </a:lnSpc>
              <a:spcBef>
                <a:spcPts val="200"/>
              </a:spcBef>
              <a:spcAft>
                <a:spcPts val="0"/>
              </a:spcAft>
              <a:buClr>
                <a:schemeClr val="dk1"/>
              </a:buClr>
              <a:buSzPts val="1000"/>
              <a:buChar char="•"/>
              <a:defRPr sz="1000"/>
            </a:lvl7pPr>
            <a:lvl8pPr indent="-292100" lvl="7" marL="3657600" algn="l">
              <a:lnSpc>
                <a:spcPct val="100000"/>
              </a:lnSpc>
              <a:spcBef>
                <a:spcPts val="200"/>
              </a:spcBef>
              <a:spcAft>
                <a:spcPts val="0"/>
              </a:spcAft>
              <a:buClr>
                <a:schemeClr val="dk1"/>
              </a:buClr>
              <a:buSzPts val="1000"/>
              <a:buChar char="•"/>
              <a:defRPr sz="1000"/>
            </a:lvl8pPr>
            <a:lvl9pPr indent="-292100" lvl="8" marL="4114800" algn="l">
              <a:lnSpc>
                <a:spcPct val="100000"/>
              </a:lnSpc>
              <a:spcBef>
                <a:spcPts val="200"/>
              </a:spcBef>
              <a:spcAft>
                <a:spcPts val="0"/>
              </a:spcAft>
              <a:buClr>
                <a:schemeClr val="dk1"/>
              </a:buClr>
              <a:buSzPts val="1000"/>
              <a:buChar char="•"/>
              <a:defRPr sz="1000"/>
            </a:lvl9pPr>
          </a:lstStyle>
          <a:p/>
        </p:txBody>
      </p:sp>
      <p:sp>
        <p:nvSpPr>
          <p:cNvPr id="39" name="Google Shape;39;p30"/>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40" name="Google Shape;40;p3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1" name="Google Shape;41;p3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2" name="Google Shape;42;p3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 name="Shape 43"/>
        <p:cNvGrpSpPr/>
        <p:nvPr/>
      </p:nvGrpSpPr>
      <p:grpSpPr>
        <a:xfrm>
          <a:off x="0" y="0"/>
          <a:ext cx="0" cy="0"/>
          <a:chOff x="0" y="0"/>
          <a:chExt cx="0" cy="0"/>
        </a:xfrm>
      </p:grpSpPr>
      <p:sp>
        <p:nvSpPr>
          <p:cNvPr id="44" name="Google Shape;44;p31"/>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5" name="Google Shape;45;p31"/>
          <p:cNvSpPr/>
          <p:nvPr>
            <p:ph idx="2" type="pic"/>
          </p:nvPr>
        </p:nvSpPr>
        <p:spPr>
          <a:xfrm>
            <a:off x="896144" y="306388"/>
            <a:ext cx="2743200" cy="2057400"/>
          </a:xfrm>
          <a:prstGeom prst="rect">
            <a:avLst/>
          </a:prstGeom>
          <a:noFill/>
          <a:ln>
            <a:noFill/>
          </a:ln>
        </p:spPr>
      </p:sp>
      <p:sp>
        <p:nvSpPr>
          <p:cNvPr id="46" name="Google Shape;46;p31"/>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47" name="Google Shape;47;p3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8" name="Google Shape;48;p3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9" name="Google Shape;49;p3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0" name="Shape 50"/>
        <p:cNvGrpSpPr/>
        <p:nvPr/>
      </p:nvGrpSpPr>
      <p:grpSpPr>
        <a:xfrm>
          <a:off x="0" y="0"/>
          <a:ext cx="0" cy="0"/>
          <a:chOff x="0" y="0"/>
          <a:chExt cx="0" cy="0"/>
        </a:xfrm>
      </p:grpSpPr>
      <p:sp>
        <p:nvSpPr>
          <p:cNvPr id="51" name="Google Shape;51;p3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2" name="Google Shape;52;p32"/>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53" name="Google Shape;53;p3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4" name="Google Shape;54;p3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5" name="Google Shape;55;p3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6" name="Shape 56"/>
        <p:cNvGrpSpPr/>
        <p:nvPr/>
      </p:nvGrpSpPr>
      <p:grpSpPr>
        <a:xfrm>
          <a:off x="0" y="0"/>
          <a:ext cx="0" cy="0"/>
          <a:chOff x="0" y="0"/>
          <a:chExt cx="0" cy="0"/>
        </a:xfrm>
      </p:grpSpPr>
      <p:sp>
        <p:nvSpPr>
          <p:cNvPr id="57" name="Google Shape;57;p33"/>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8" name="Google Shape;58;p33"/>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59" name="Google Shape;59;p3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0" name="Google Shape;60;p3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1" name="Google Shape;61;p3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7" name="Google Shape;7;p25"/>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 name="Google Shape;8;p2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9" name="Google Shape;9;p2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10" name="Google Shape;10;p2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5.jp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
          <p:cNvPicPr preferRelativeResize="0"/>
          <p:nvPr/>
        </p:nvPicPr>
        <p:blipFill rotWithShape="1">
          <a:blip r:embed="rId3">
            <a:alphaModFix/>
          </a:blip>
          <a:srcRect b="0" l="12243" r="38504" t="0"/>
          <a:stretch/>
        </p:blipFill>
        <p:spPr>
          <a:xfrm>
            <a:off x="1462665" y="-40468"/>
            <a:ext cx="3852285" cy="5211320"/>
          </a:xfrm>
          <a:prstGeom prst="rect">
            <a:avLst/>
          </a:prstGeom>
          <a:noFill/>
          <a:ln>
            <a:noFill/>
          </a:ln>
        </p:spPr>
      </p:pic>
      <p:sp>
        <p:nvSpPr>
          <p:cNvPr id="67" name="Google Shape;67;p1"/>
          <p:cNvSpPr/>
          <p:nvPr/>
        </p:nvSpPr>
        <p:spPr>
          <a:xfrm>
            <a:off x="1462665" y="0"/>
            <a:ext cx="3852300" cy="5219700"/>
          </a:xfrm>
          <a:prstGeom prst="rect">
            <a:avLst/>
          </a:prstGeom>
          <a:solidFill>
            <a:srgbClr val="1C458A">
              <a:alpha val="71764"/>
            </a:srgbClr>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
          <p:cNvSpPr/>
          <p:nvPr/>
        </p:nvSpPr>
        <p:spPr>
          <a:xfrm>
            <a:off x="-54038" y="1764004"/>
            <a:ext cx="1467865" cy="1615491"/>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 name="Google Shape;69;p1"/>
          <p:cNvPicPr preferRelativeResize="0"/>
          <p:nvPr/>
        </p:nvPicPr>
        <p:blipFill rotWithShape="1">
          <a:blip r:embed="rId4">
            <a:alphaModFix/>
          </a:blip>
          <a:srcRect b="0" l="21184" r="21184" t="0"/>
          <a:stretch/>
        </p:blipFill>
        <p:spPr>
          <a:xfrm>
            <a:off x="-54038" y="-96236"/>
            <a:ext cx="1545137" cy="1913682"/>
          </a:xfrm>
          <a:prstGeom prst="rect">
            <a:avLst/>
          </a:prstGeom>
          <a:noFill/>
          <a:ln>
            <a:noFill/>
          </a:ln>
        </p:spPr>
      </p:pic>
      <p:sp>
        <p:nvSpPr>
          <p:cNvPr id="70" name="Google Shape;70;p1"/>
          <p:cNvSpPr txBox="1"/>
          <p:nvPr/>
        </p:nvSpPr>
        <p:spPr>
          <a:xfrm>
            <a:off x="1500975" y="1631950"/>
            <a:ext cx="3852300" cy="2022600"/>
          </a:xfrm>
          <a:prstGeom prst="rect">
            <a:avLst/>
          </a:prstGeom>
          <a:noFill/>
          <a:ln>
            <a:noFill/>
          </a:ln>
        </p:spPr>
        <p:txBody>
          <a:bodyPr anchorCtr="0" anchor="t" bIns="0" lIns="0" spcFirstLastPara="1" rIns="0" wrap="square" tIns="0">
            <a:noAutofit/>
          </a:bodyPr>
          <a:lstStyle/>
          <a:p>
            <a:pPr indent="0" lvl="0" marL="0" marR="0" rtl="0" algn="ctr">
              <a:lnSpc>
                <a:spcPct val="105999"/>
              </a:lnSpc>
              <a:spcBef>
                <a:spcPts val="0"/>
              </a:spcBef>
              <a:spcAft>
                <a:spcPts val="0"/>
              </a:spcAft>
              <a:buClr>
                <a:srgbClr val="000000"/>
              </a:buClr>
              <a:buSzPts val="5000"/>
              <a:buFont typeface="Arial"/>
              <a:buNone/>
            </a:pPr>
            <a:r>
              <a:rPr b="1" i="0" lang="en-US" sz="5000" u="none" cap="none" strike="noStrike">
                <a:solidFill>
                  <a:srgbClr val="EFF3F4"/>
                </a:solidFill>
                <a:latin typeface="Poppins"/>
                <a:ea typeface="Poppins"/>
                <a:cs typeface="Poppins"/>
                <a:sym typeface="Poppins"/>
              </a:rPr>
              <a:t>PUBLIC SAFETY COMPLEX</a:t>
            </a:r>
            <a:endParaRPr b="0" i="0" sz="700" u="none" cap="none" strike="noStrike">
              <a:solidFill>
                <a:srgbClr val="000000"/>
              </a:solidFill>
              <a:latin typeface="Arial"/>
              <a:ea typeface="Arial"/>
              <a:cs typeface="Arial"/>
              <a:sym typeface="Arial"/>
            </a:endParaRPr>
          </a:p>
        </p:txBody>
      </p:sp>
      <p:sp>
        <p:nvSpPr>
          <p:cNvPr id="71" name="Google Shape;71;p1"/>
          <p:cNvSpPr txBox="1"/>
          <p:nvPr/>
        </p:nvSpPr>
        <p:spPr>
          <a:xfrm>
            <a:off x="1349459" y="988375"/>
            <a:ext cx="4235281" cy="225107"/>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Clr>
                <a:srgbClr val="000000"/>
              </a:buClr>
              <a:buSzPts val="1400"/>
              <a:buFont typeface="Arial"/>
              <a:buNone/>
            </a:pPr>
            <a:r>
              <a:rPr b="1" i="0" lang="en-US" sz="1400" u="none" cap="none" strike="noStrike">
                <a:solidFill>
                  <a:srgbClr val="EFF3F4"/>
                </a:solidFill>
                <a:latin typeface="Poppins Medium"/>
                <a:ea typeface="Poppins Medium"/>
                <a:cs typeface="Poppins Medium"/>
                <a:sym typeface="Poppins Medium"/>
              </a:rPr>
              <a:t>TOWN OF FAIRHAVEN</a:t>
            </a:r>
            <a:endParaRPr b="0" i="0" sz="700" u="none" cap="none" strike="noStrike">
              <a:solidFill>
                <a:srgbClr val="000000"/>
              </a:solidFill>
              <a:latin typeface="Arial"/>
              <a:ea typeface="Arial"/>
              <a:cs typeface="Arial"/>
              <a:sym typeface="Arial"/>
            </a:endParaRPr>
          </a:p>
        </p:txBody>
      </p:sp>
      <p:sp>
        <p:nvSpPr>
          <p:cNvPr id="72" name="Google Shape;72;p1"/>
          <p:cNvSpPr txBox="1"/>
          <p:nvPr/>
        </p:nvSpPr>
        <p:spPr>
          <a:xfrm>
            <a:off x="1986360" y="4535805"/>
            <a:ext cx="2961480" cy="225107"/>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Clr>
                <a:srgbClr val="000000"/>
              </a:buClr>
              <a:buSzPts val="1400"/>
              <a:buFont typeface="Arial"/>
              <a:buNone/>
            </a:pPr>
            <a:r>
              <a:rPr b="0" i="0" lang="en-US" sz="1400" u="none" cap="none" strike="noStrike">
                <a:solidFill>
                  <a:srgbClr val="EFF3F4"/>
                </a:solidFill>
                <a:latin typeface="Poppins Light"/>
                <a:ea typeface="Poppins Light"/>
                <a:cs typeface="Poppins Light"/>
                <a:sym typeface="Poppins Light"/>
              </a:rPr>
              <a:t>OCTOBER 2019</a:t>
            </a:r>
            <a:endParaRPr b="0" i="0" sz="1400" u="none" cap="none" strike="noStrike">
              <a:solidFill>
                <a:srgbClr val="EFF3F4"/>
              </a:solidFill>
              <a:latin typeface="Poppins Light"/>
              <a:ea typeface="Poppins Light"/>
              <a:cs typeface="Poppins Light"/>
              <a:sym typeface="Poppins Light"/>
            </a:endParaRPr>
          </a:p>
          <a:p>
            <a:pPr indent="0" lvl="0" marL="0" marR="0" rtl="0" algn="ctr">
              <a:lnSpc>
                <a:spcPct val="130000"/>
              </a:lnSpc>
              <a:spcBef>
                <a:spcPts val="0"/>
              </a:spcBef>
              <a:spcAft>
                <a:spcPts val="0"/>
              </a:spcAft>
              <a:buClr>
                <a:srgbClr val="000000"/>
              </a:buClr>
              <a:buSzPts val="1400"/>
              <a:buFont typeface="Arial"/>
              <a:buNone/>
            </a:pPr>
            <a:r>
              <a:rPr lang="en-US">
                <a:solidFill>
                  <a:srgbClr val="EFF3F4"/>
                </a:solidFill>
                <a:latin typeface="Poppins Light"/>
                <a:ea typeface="Poppins Light"/>
                <a:cs typeface="Poppins Light"/>
                <a:sym typeface="Poppins Light"/>
              </a:rPr>
              <a:t>REV MARCH 2025</a:t>
            </a:r>
            <a:endParaRPr>
              <a:solidFill>
                <a:srgbClr val="EFF3F4"/>
              </a:solidFill>
              <a:latin typeface="Poppins Light"/>
              <a:ea typeface="Poppins Light"/>
              <a:cs typeface="Poppins Light"/>
              <a:sym typeface="Poppins Light"/>
            </a:endParaRPr>
          </a:p>
        </p:txBody>
      </p:sp>
      <p:sp>
        <p:nvSpPr>
          <p:cNvPr id="73" name="Google Shape;73;p1"/>
          <p:cNvSpPr/>
          <p:nvPr/>
        </p:nvSpPr>
        <p:spPr>
          <a:xfrm>
            <a:off x="3181350" y="4075641"/>
            <a:ext cx="571500" cy="57150"/>
          </a:xfrm>
          <a:prstGeom prst="rect">
            <a:avLst/>
          </a:prstGeom>
          <a:solidFill>
            <a:srgbClr val="EFF3F4"/>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 name="Google Shape;74;p1"/>
          <p:cNvGrpSpPr/>
          <p:nvPr/>
        </p:nvGrpSpPr>
        <p:grpSpPr>
          <a:xfrm>
            <a:off x="5391150" y="0"/>
            <a:ext cx="2686050" cy="5143500"/>
            <a:chOff x="0" y="0"/>
            <a:chExt cx="7162800" cy="13716000"/>
          </a:xfrm>
        </p:grpSpPr>
        <p:pic>
          <p:nvPicPr>
            <p:cNvPr id="75" name="Google Shape;75;p1"/>
            <p:cNvPicPr preferRelativeResize="0"/>
            <p:nvPr/>
          </p:nvPicPr>
          <p:blipFill rotWithShape="1">
            <a:blip r:embed="rId5">
              <a:alphaModFix/>
            </a:blip>
            <a:srcRect b="0" l="25132" r="25132" t="0"/>
            <a:stretch/>
          </p:blipFill>
          <p:spPr>
            <a:xfrm>
              <a:off x="0" y="0"/>
              <a:ext cx="7162800" cy="8983133"/>
            </a:xfrm>
            <a:prstGeom prst="rect">
              <a:avLst/>
            </a:prstGeom>
            <a:noFill/>
            <a:ln>
              <a:noFill/>
            </a:ln>
          </p:spPr>
        </p:pic>
        <p:pic>
          <p:nvPicPr>
            <p:cNvPr id="76" name="Google Shape;76;p1"/>
            <p:cNvPicPr preferRelativeResize="0"/>
            <p:nvPr/>
          </p:nvPicPr>
          <p:blipFill rotWithShape="1">
            <a:blip r:embed="rId6">
              <a:alphaModFix/>
            </a:blip>
            <a:srcRect b="0" l="5148" r="5147" t="0"/>
            <a:stretch/>
          </p:blipFill>
          <p:spPr>
            <a:xfrm>
              <a:off x="0" y="9224433"/>
              <a:ext cx="7162800" cy="4491567"/>
            </a:xfrm>
            <a:prstGeom prst="rect">
              <a:avLst/>
            </a:prstGeom>
            <a:noFill/>
            <a:ln>
              <a:noFill/>
            </a:ln>
          </p:spPr>
        </p:pic>
      </p:grpSp>
      <p:sp>
        <p:nvSpPr>
          <p:cNvPr id="77" name="Google Shape;77;p1"/>
          <p:cNvSpPr/>
          <p:nvPr/>
        </p:nvSpPr>
        <p:spPr>
          <a:xfrm>
            <a:off x="8153400" y="0"/>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78" name="Google Shape;78;p1"/>
          <p:cNvSpPr/>
          <p:nvPr/>
        </p:nvSpPr>
        <p:spPr>
          <a:xfrm>
            <a:off x="8153400" y="1935171"/>
            <a:ext cx="1390650" cy="4114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 name="Google Shape;79;p1"/>
          <p:cNvPicPr preferRelativeResize="0"/>
          <p:nvPr/>
        </p:nvPicPr>
        <p:blipFill rotWithShape="1">
          <a:blip r:embed="rId7">
            <a:alphaModFix/>
          </a:blip>
          <a:srcRect b="0" l="0" r="0" t="0"/>
          <a:stretch/>
        </p:blipFill>
        <p:spPr>
          <a:xfrm>
            <a:off x="131310" y="3555138"/>
            <a:ext cx="1282516" cy="12825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174" name="Shape 174"/>
        <p:cNvGrpSpPr/>
        <p:nvPr/>
      </p:nvGrpSpPr>
      <p:grpSpPr>
        <a:xfrm>
          <a:off x="0" y="0"/>
          <a:ext cx="0" cy="0"/>
          <a:chOff x="0" y="0"/>
          <a:chExt cx="0" cy="0"/>
        </a:xfrm>
      </p:grpSpPr>
      <p:sp>
        <p:nvSpPr>
          <p:cNvPr id="175" name="Google Shape;175;p10"/>
          <p:cNvSpPr txBox="1"/>
          <p:nvPr/>
        </p:nvSpPr>
        <p:spPr>
          <a:xfrm>
            <a:off x="2205167" y="587808"/>
            <a:ext cx="4569179" cy="528638"/>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500"/>
              <a:buFont typeface="Arial"/>
              <a:buNone/>
            </a:pPr>
            <a:r>
              <a:rPr b="1" i="0" lang="en-US" sz="3500" u="none" cap="none" strike="noStrike">
                <a:solidFill>
                  <a:srgbClr val="1C458A"/>
                </a:solidFill>
                <a:latin typeface="Poppins"/>
                <a:ea typeface="Poppins"/>
                <a:cs typeface="Poppins"/>
                <a:sym typeface="Poppins"/>
              </a:rPr>
              <a:t>Recommendations</a:t>
            </a:r>
            <a:endParaRPr b="0" i="0" sz="700" u="none" cap="none" strike="noStrike">
              <a:solidFill>
                <a:srgbClr val="000000"/>
              </a:solidFill>
              <a:latin typeface="Arial"/>
              <a:ea typeface="Arial"/>
              <a:cs typeface="Arial"/>
              <a:sym typeface="Arial"/>
            </a:endParaRPr>
          </a:p>
        </p:txBody>
      </p:sp>
      <p:sp>
        <p:nvSpPr>
          <p:cNvPr id="176" name="Google Shape;176;p10"/>
          <p:cNvSpPr txBox="1"/>
          <p:nvPr/>
        </p:nvSpPr>
        <p:spPr>
          <a:xfrm>
            <a:off x="2315089" y="836417"/>
            <a:ext cx="4569179" cy="247650"/>
          </a:xfrm>
          <a:prstGeom prst="rect">
            <a:avLst/>
          </a:prstGeom>
          <a:noFill/>
          <a:ln>
            <a:noFill/>
          </a:ln>
        </p:spPr>
        <p:txBody>
          <a:bodyPr anchorCtr="0" anchor="t" bIns="0" lIns="0" spcFirstLastPara="1" rIns="0" wrap="square" tIns="0">
            <a:noAutofit/>
          </a:bodyPr>
          <a:lstStyle/>
          <a:p>
            <a:pPr indent="0" lvl="0" marL="0" marR="0" rtl="0" algn="l">
              <a:lnSpc>
                <a:spcPct val="216666"/>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77" name="Google Shape;177;p10"/>
          <p:cNvSpPr txBox="1"/>
          <p:nvPr/>
        </p:nvSpPr>
        <p:spPr>
          <a:xfrm>
            <a:off x="2140227" y="1509713"/>
            <a:ext cx="6734960" cy="1544913"/>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rgbClr val="1C458A"/>
                </a:solidFill>
                <a:latin typeface="Poppins Light"/>
                <a:ea typeface="Poppins Light"/>
                <a:cs typeface="Poppins Light"/>
                <a:sym typeface="Poppins Light"/>
              </a:rPr>
              <a:t>"If</a:t>
            </a:r>
            <a:r>
              <a:rPr b="0" i="0" lang="en-US" sz="1600" u="none" cap="none" strike="noStrike">
                <a:solidFill>
                  <a:srgbClr val="000000"/>
                </a:solidFill>
                <a:latin typeface="Poppins Light"/>
                <a:ea typeface="Poppins Light"/>
                <a:cs typeface="Poppins Light"/>
                <a:sym typeface="Poppins Light"/>
              </a:rPr>
              <a:t> </a:t>
            </a:r>
            <a:r>
              <a:rPr b="0" i="0" lang="en-US" sz="1600" u="none" cap="none" strike="noStrike">
                <a:solidFill>
                  <a:srgbClr val="1C458A"/>
                </a:solidFill>
                <a:latin typeface="Poppins Light"/>
                <a:ea typeface="Poppins Light"/>
                <a:cs typeface="Poppins Light"/>
                <a:sym typeface="Poppins Light"/>
              </a:rPr>
              <a:t>this building is to continue functioning as a police and fire station, it is clear that an addition and extensive reconfiguration of existing spaces will be required to create an appropriate and functioning workspace for both departments.”  HKT</a:t>
            </a:r>
            <a:endParaRPr b="0" i="0" sz="700" u="none" cap="none" strike="noStrike">
              <a:solidFill>
                <a:srgbClr val="000000"/>
              </a:solidFill>
              <a:latin typeface="Arial"/>
              <a:ea typeface="Arial"/>
              <a:cs typeface="Arial"/>
              <a:sym typeface="Arial"/>
            </a:endParaRPr>
          </a:p>
        </p:txBody>
      </p:sp>
      <p:sp>
        <p:nvSpPr>
          <p:cNvPr id="178" name="Google Shape;178;p10"/>
          <p:cNvSpPr txBox="1"/>
          <p:nvPr/>
        </p:nvSpPr>
        <p:spPr>
          <a:xfrm>
            <a:off x="582547" y="3262972"/>
            <a:ext cx="8034262" cy="7887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1C458A"/>
                </a:solidFill>
                <a:latin typeface="Poppins Light"/>
                <a:ea typeface="Poppins Light"/>
                <a:cs typeface="Poppins Light"/>
                <a:sym typeface="Poppins Light"/>
              </a:rPr>
              <a:t>“The addition of the Emergency Management Agency, Animal Control, the Harbormaster Division and possibly other public safety agencies like the Health Department or the Building Department would impact any renovation option." - HKT Architects</a:t>
            </a:r>
            <a:endParaRPr b="0" i="0" sz="900" u="none" cap="none" strike="noStrike">
              <a:solidFill>
                <a:srgbClr val="000000"/>
              </a:solidFill>
              <a:latin typeface="Arial"/>
              <a:ea typeface="Arial"/>
              <a:cs typeface="Arial"/>
              <a:sym typeface="Arial"/>
            </a:endParaRPr>
          </a:p>
        </p:txBody>
      </p:sp>
      <p:sp>
        <p:nvSpPr>
          <p:cNvPr id="179" name="Google Shape;179;p10"/>
          <p:cNvSpPr/>
          <p:nvPr/>
        </p:nvSpPr>
        <p:spPr>
          <a:xfrm>
            <a:off x="2205167" y="1255648"/>
            <a:ext cx="571500" cy="45719"/>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0"/>
          <p:cNvSpPr/>
          <p:nvPr/>
        </p:nvSpPr>
        <p:spPr>
          <a:xfrm>
            <a:off x="77700" y="41650"/>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181" name="Google Shape;181;p10"/>
          <p:cNvSpPr/>
          <p:nvPr/>
        </p:nvSpPr>
        <p:spPr>
          <a:xfrm>
            <a:off x="77700" y="41650"/>
            <a:ext cx="1295400" cy="19240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185" name="Shape 185"/>
        <p:cNvGrpSpPr/>
        <p:nvPr/>
      </p:nvGrpSpPr>
      <p:grpSpPr>
        <a:xfrm>
          <a:off x="0" y="0"/>
          <a:ext cx="0" cy="0"/>
          <a:chOff x="0" y="0"/>
          <a:chExt cx="0" cy="0"/>
        </a:xfrm>
      </p:grpSpPr>
      <p:sp>
        <p:nvSpPr>
          <p:cNvPr id="186" name="Google Shape;186;p11"/>
          <p:cNvSpPr/>
          <p:nvPr/>
        </p:nvSpPr>
        <p:spPr>
          <a:xfrm>
            <a:off x="0" y="67299"/>
            <a:ext cx="1272209" cy="1182022"/>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7" name="Google Shape;187;p11"/>
          <p:cNvGrpSpPr/>
          <p:nvPr/>
        </p:nvGrpSpPr>
        <p:grpSpPr>
          <a:xfrm>
            <a:off x="243110" y="384466"/>
            <a:ext cx="8258160" cy="2524685"/>
            <a:chOff x="0" y="-3100293"/>
            <a:chExt cx="12712353" cy="6732493"/>
          </a:xfrm>
        </p:grpSpPr>
        <p:sp>
          <p:nvSpPr>
            <p:cNvPr id="188" name="Google Shape;188;p11"/>
            <p:cNvSpPr txBox="1"/>
            <p:nvPr/>
          </p:nvSpPr>
          <p:spPr>
            <a:xfrm>
              <a:off x="1808563" y="-3100293"/>
              <a:ext cx="10903790" cy="1460501"/>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rial"/>
                <a:buNone/>
              </a:pPr>
              <a:r>
                <a:rPr b="1" i="0" lang="en-US" sz="3600" u="none" cap="none" strike="noStrike">
                  <a:solidFill>
                    <a:schemeClr val="dk2"/>
                  </a:solidFill>
                  <a:latin typeface="Poppins"/>
                  <a:ea typeface="Poppins"/>
                  <a:cs typeface="Poppins"/>
                  <a:sym typeface="Poppins"/>
                </a:rPr>
                <a:t>Timeline History</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600"/>
                <a:buFont typeface="Arial"/>
                <a:buNone/>
              </a:pPr>
              <a:r>
                <a:t/>
              </a:r>
              <a:endParaRPr b="1" i="0" sz="3600" u="none" cap="none" strike="noStrike">
                <a:solidFill>
                  <a:schemeClr val="dk2"/>
                </a:solidFill>
                <a:latin typeface="Poppins"/>
                <a:ea typeface="Poppins"/>
                <a:cs typeface="Poppins"/>
                <a:sym typeface="Poppins"/>
              </a:endParaRPr>
            </a:p>
            <a:p>
              <a:pPr indent="0" lvl="0" marL="0" marR="0" rtl="0" algn="l">
                <a:lnSpc>
                  <a:spcPct val="120000"/>
                </a:lnSpc>
                <a:spcBef>
                  <a:spcPts val="0"/>
                </a:spcBef>
                <a:spcAft>
                  <a:spcPts val="0"/>
                </a:spcAft>
                <a:buClr>
                  <a:srgbClr val="000000"/>
                </a:buClr>
                <a:buSzPts val="700"/>
                <a:buFont typeface="Arial"/>
                <a:buNone/>
              </a:pPr>
              <a:r>
                <a:t/>
              </a:r>
              <a:endParaRPr b="0" i="0" sz="700" u="none" cap="none" strike="noStrike">
                <a:solidFill>
                  <a:schemeClr val="dk2"/>
                </a:solidFill>
                <a:latin typeface="Arial"/>
                <a:ea typeface="Arial"/>
                <a:cs typeface="Arial"/>
                <a:sym typeface="Arial"/>
              </a:endParaRPr>
            </a:p>
          </p:txBody>
        </p:sp>
        <p:sp>
          <p:nvSpPr>
            <p:cNvPr id="189" name="Google Shape;189;p11"/>
            <p:cNvSpPr txBox="1"/>
            <p:nvPr/>
          </p:nvSpPr>
          <p:spPr>
            <a:xfrm>
              <a:off x="0" y="2974975"/>
              <a:ext cx="9390473" cy="657225"/>
            </a:xfrm>
            <a:prstGeom prst="rect">
              <a:avLst/>
            </a:prstGeom>
            <a:noFill/>
            <a:ln>
              <a:noFill/>
            </a:ln>
          </p:spPr>
          <p:txBody>
            <a:bodyPr anchorCtr="0" anchor="t" bIns="0" lIns="0" spcFirstLastPara="1" rIns="0" wrap="square" tIns="0">
              <a:noAutofit/>
            </a:bodyPr>
            <a:lstStyle/>
            <a:p>
              <a:pPr indent="0" lvl="0" marL="0" marR="0" rtl="0" algn="l">
                <a:lnSpc>
                  <a:spcPct val="213333"/>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90" name="Google Shape;190;p11"/>
            <p:cNvSpPr/>
            <p:nvPr/>
          </p:nvSpPr>
          <p:spPr>
            <a:xfrm>
              <a:off x="0" y="2024662"/>
              <a:ext cx="1524000" cy="152400"/>
            </a:xfrm>
            <a:prstGeom prst="rect">
              <a:avLst/>
            </a:prstGeom>
            <a:solidFill>
              <a:srgbClr val="EFF3F4"/>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1" name="Google Shape;191;p11"/>
          <p:cNvSpPr txBox="1"/>
          <p:nvPr/>
        </p:nvSpPr>
        <p:spPr>
          <a:xfrm>
            <a:off x="243110" y="1314099"/>
            <a:ext cx="8549700" cy="46176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2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The Town recognized the need for a modern PSC as early as the 1980’s.</a:t>
            </a:r>
            <a:endParaRPr b="0" i="0" sz="1400" u="none" cap="none" strike="noStrike">
              <a:solidFill>
                <a:schemeClr val="dk2"/>
              </a:solidFill>
              <a:latin typeface="Arial"/>
              <a:ea typeface="Arial"/>
              <a:cs typeface="Arial"/>
              <a:sym typeface="Arial"/>
            </a:endParaRPr>
          </a:p>
          <a:p>
            <a:pPr indent="-317500" lvl="0" marL="457200" marR="0" rtl="0" algn="l">
              <a:lnSpc>
                <a:spcPct val="2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Mid 1980’s – BPW building construction had plans to expand existing building to include a new PSC</a:t>
            </a:r>
            <a:endParaRPr b="0" i="0" sz="1400" u="none" cap="none" strike="noStrike">
              <a:solidFill>
                <a:schemeClr val="dk2"/>
              </a:solidFill>
              <a:latin typeface="Arial"/>
              <a:ea typeface="Arial"/>
              <a:cs typeface="Arial"/>
              <a:sym typeface="Arial"/>
            </a:endParaRPr>
          </a:p>
          <a:p>
            <a:pPr indent="-317500" lvl="0" marL="457200" marR="0" rtl="0" algn="l">
              <a:lnSpc>
                <a:spcPct val="2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1990’s – High School Construction delayed any PSC construction</a:t>
            </a:r>
            <a:endParaRPr b="0" i="0" sz="1400" u="none" cap="none" strike="noStrike">
              <a:solidFill>
                <a:schemeClr val="dk2"/>
              </a:solidFill>
              <a:latin typeface="Arial"/>
              <a:ea typeface="Arial"/>
              <a:cs typeface="Arial"/>
              <a:sym typeface="Arial"/>
            </a:endParaRPr>
          </a:p>
          <a:p>
            <a:pPr indent="-317500" lvl="0" marL="457200" marR="0" rtl="0" algn="l">
              <a:lnSpc>
                <a:spcPct val="2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1997/1998 – Ambulance bay expansion project </a:t>
            </a:r>
            <a:endParaRPr b="0" i="0" sz="1400" u="none" cap="none" strike="noStrike">
              <a:solidFill>
                <a:schemeClr val="dk2"/>
              </a:solidFill>
              <a:latin typeface="Arial"/>
              <a:ea typeface="Arial"/>
              <a:cs typeface="Arial"/>
              <a:sym typeface="Arial"/>
            </a:endParaRPr>
          </a:p>
          <a:p>
            <a:pPr indent="-317500" lvl="0" marL="457200" marR="0" rtl="0" algn="l">
              <a:lnSpc>
                <a:spcPct val="2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2001 – Phase 1 of Fire Department Expansion</a:t>
            </a:r>
            <a:endParaRPr b="0" i="0" sz="1400" u="none" cap="none" strike="noStrike">
              <a:solidFill>
                <a:schemeClr val="dk2"/>
              </a:solidFill>
              <a:latin typeface="Arial"/>
              <a:ea typeface="Arial"/>
              <a:cs typeface="Arial"/>
              <a:sym typeface="Arial"/>
            </a:endParaRPr>
          </a:p>
          <a:p>
            <a:pPr indent="-317500" lvl="0" marL="457200" marR="0" rtl="0" algn="l">
              <a:lnSpc>
                <a:spcPct val="200000"/>
              </a:lnSpc>
              <a:spcBef>
                <a:spcPts val="0"/>
              </a:spcBef>
              <a:spcAft>
                <a:spcPts val="0"/>
              </a:spcAft>
              <a:buClr>
                <a:schemeClr val="dk2"/>
              </a:buClr>
              <a:buSzPts val="1400"/>
              <a:buChar char="➢"/>
            </a:pPr>
            <a:r>
              <a:rPr lang="en-US">
                <a:solidFill>
                  <a:schemeClr val="dk2"/>
                </a:solidFill>
              </a:rPr>
              <a:t>2004 - Phase 2 of Fire Department expansion designed.</a:t>
            </a:r>
            <a:endParaRPr>
              <a:solidFill>
                <a:schemeClr val="dk2"/>
              </a:solidFill>
            </a:endParaRPr>
          </a:p>
          <a:p>
            <a:pPr indent="-317500" lvl="0" marL="457200" marR="0" rtl="0" algn="l">
              <a:lnSpc>
                <a:spcPct val="2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Mid 2000’s – Phase 2 of Fire Department expansion delayed due to East Fairhaven School needs</a:t>
            </a:r>
            <a:endParaRPr b="0" i="0" sz="1400" u="none" cap="none" strike="noStrike">
              <a:solidFill>
                <a:schemeClr val="dk2"/>
              </a:solidFill>
              <a:latin typeface="Arial"/>
              <a:ea typeface="Arial"/>
              <a:cs typeface="Arial"/>
              <a:sym typeface="Arial"/>
            </a:endParaRPr>
          </a:p>
          <a:p>
            <a:pPr indent="-317500" lvl="0" marL="457200" marR="0" rtl="0" algn="l">
              <a:lnSpc>
                <a:spcPct val="2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2013 – Phase 2 of Fire Department expansion delayed due to Wood School needs.</a:t>
            </a:r>
            <a:endParaRPr b="0" i="0" sz="1400" u="none" cap="none" strike="noStrike">
              <a:solidFill>
                <a:schemeClr val="dk2"/>
              </a:solidFill>
              <a:latin typeface="Arial"/>
              <a:ea typeface="Arial"/>
              <a:cs typeface="Arial"/>
              <a:sym typeface="Arial"/>
            </a:endParaRPr>
          </a:p>
          <a:p>
            <a:pPr indent="-317500" lvl="0" marL="457200" marR="0" rtl="0" algn="l">
              <a:lnSpc>
                <a:spcPct val="2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2014 - Previous Exec Secretary purchase land on Mill Rd for future PSC.</a:t>
            </a:r>
            <a:endParaRPr b="0" i="0" sz="1400" u="none" cap="none" strike="noStrike">
              <a:solidFill>
                <a:schemeClr val="dk2"/>
              </a:solidFill>
              <a:latin typeface="Arial"/>
              <a:ea typeface="Arial"/>
              <a:cs typeface="Arial"/>
              <a:sym typeface="Arial"/>
            </a:endParaRPr>
          </a:p>
          <a:p>
            <a:pPr indent="-317500" lvl="0" marL="457200" marR="0" rtl="0" algn="l">
              <a:lnSpc>
                <a:spcPct val="2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2015 – Police and Fire meet with Town Administrator and Capital Planning to discuss PSC needs.</a:t>
            </a:r>
            <a:endParaRPr b="0" i="0" sz="1400" u="none" cap="none" strike="noStrike">
              <a:solidFill>
                <a:schemeClr val="dk2"/>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500"/>
                                  </p:stCondLst>
                                  <p:childTnLst>
                                    <p:set>
                                      <p:cBhvr>
                                        <p:cTn dur="1" fill="hold">
                                          <p:stCondLst>
                                            <p:cond delay="0"/>
                                          </p:stCondLst>
                                        </p:cTn>
                                        <p:tgtEl>
                                          <p:spTgt spid="191">
                                            <p:txEl>
                                              <p:pRg end="0" st="0"/>
                                            </p:txEl>
                                          </p:spTgt>
                                        </p:tgtEl>
                                        <p:attrNameLst>
                                          <p:attrName>style.visibility</p:attrName>
                                        </p:attrNameLst>
                                      </p:cBhvr>
                                      <p:to>
                                        <p:strVal val="visible"/>
                                      </p:to>
                                    </p:set>
                                    <p:anim calcmode="lin" valueType="num">
                                      <p:cBhvr additive="base">
                                        <p:cTn dur="2300"/>
                                        <p:tgtEl>
                                          <p:spTgt spid="191">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191">
                                            <p:txEl>
                                              <p:pRg end="1" st="1"/>
                                            </p:txEl>
                                          </p:spTgt>
                                        </p:tgtEl>
                                        <p:attrNameLst>
                                          <p:attrName>style.visibility</p:attrName>
                                        </p:attrNameLst>
                                      </p:cBhvr>
                                      <p:to>
                                        <p:strVal val="visible"/>
                                      </p:to>
                                    </p:set>
                                    <p:anim calcmode="lin" valueType="num">
                                      <p:cBhvr additive="base">
                                        <p:cTn dur="2300"/>
                                        <p:tgtEl>
                                          <p:spTgt spid="191">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191">
                                            <p:txEl>
                                              <p:pRg end="2" st="2"/>
                                            </p:txEl>
                                          </p:spTgt>
                                        </p:tgtEl>
                                        <p:attrNameLst>
                                          <p:attrName>style.visibility</p:attrName>
                                        </p:attrNameLst>
                                      </p:cBhvr>
                                      <p:to>
                                        <p:strVal val="visible"/>
                                      </p:to>
                                    </p:set>
                                    <p:anim calcmode="lin" valueType="num">
                                      <p:cBhvr additive="base">
                                        <p:cTn dur="2300"/>
                                        <p:tgtEl>
                                          <p:spTgt spid="191">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191">
                                            <p:txEl>
                                              <p:pRg end="3" st="3"/>
                                            </p:txEl>
                                          </p:spTgt>
                                        </p:tgtEl>
                                        <p:attrNameLst>
                                          <p:attrName>style.visibility</p:attrName>
                                        </p:attrNameLst>
                                      </p:cBhvr>
                                      <p:to>
                                        <p:strVal val="visible"/>
                                      </p:to>
                                    </p:set>
                                    <p:anim calcmode="lin" valueType="num">
                                      <p:cBhvr additive="base">
                                        <p:cTn dur="2300"/>
                                        <p:tgtEl>
                                          <p:spTgt spid="191">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191">
                                            <p:txEl>
                                              <p:pRg end="4" st="4"/>
                                            </p:txEl>
                                          </p:spTgt>
                                        </p:tgtEl>
                                        <p:attrNameLst>
                                          <p:attrName>style.visibility</p:attrName>
                                        </p:attrNameLst>
                                      </p:cBhvr>
                                      <p:to>
                                        <p:strVal val="visible"/>
                                      </p:to>
                                    </p:set>
                                    <p:anim calcmode="lin" valueType="num">
                                      <p:cBhvr additive="base">
                                        <p:cTn dur="2300"/>
                                        <p:tgtEl>
                                          <p:spTgt spid="191">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191">
                                            <p:txEl>
                                              <p:pRg end="5" st="5"/>
                                            </p:txEl>
                                          </p:spTgt>
                                        </p:tgtEl>
                                        <p:attrNameLst>
                                          <p:attrName>style.visibility</p:attrName>
                                        </p:attrNameLst>
                                      </p:cBhvr>
                                      <p:to>
                                        <p:strVal val="visible"/>
                                      </p:to>
                                    </p:set>
                                    <p:anim calcmode="lin" valueType="num">
                                      <p:cBhvr additive="base">
                                        <p:cTn dur="2300"/>
                                        <p:tgtEl>
                                          <p:spTgt spid="191">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191">
                                            <p:txEl>
                                              <p:pRg end="6" st="6"/>
                                            </p:txEl>
                                          </p:spTgt>
                                        </p:tgtEl>
                                        <p:attrNameLst>
                                          <p:attrName>style.visibility</p:attrName>
                                        </p:attrNameLst>
                                      </p:cBhvr>
                                      <p:to>
                                        <p:strVal val="visible"/>
                                      </p:to>
                                    </p:set>
                                    <p:anim calcmode="lin" valueType="num">
                                      <p:cBhvr additive="base">
                                        <p:cTn dur="2300"/>
                                        <p:tgtEl>
                                          <p:spTgt spid="191">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191">
                                            <p:txEl>
                                              <p:pRg end="7" st="7"/>
                                            </p:txEl>
                                          </p:spTgt>
                                        </p:tgtEl>
                                        <p:attrNameLst>
                                          <p:attrName>style.visibility</p:attrName>
                                        </p:attrNameLst>
                                      </p:cBhvr>
                                      <p:to>
                                        <p:strVal val="visible"/>
                                      </p:to>
                                    </p:set>
                                    <p:anim calcmode="lin" valueType="num">
                                      <p:cBhvr additive="base">
                                        <p:cTn dur="2300"/>
                                        <p:tgtEl>
                                          <p:spTgt spid="191">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191">
                                            <p:txEl>
                                              <p:pRg end="8" st="8"/>
                                            </p:txEl>
                                          </p:spTgt>
                                        </p:tgtEl>
                                        <p:attrNameLst>
                                          <p:attrName>style.visibility</p:attrName>
                                        </p:attrNameLst>
                                      </p:cBhvr>
                                      <p:to>
                                        <p:strVal val="visible"/>
                                      </p:to>
                                    </p:set>
                                    <p:anim calcmode="lin" valueType="num">
                                      <p:cBhvr additive="base">
                                        <p:cTn dur="2300"/>
                                        <p:tgtEl>
                                          <p:spTgt spid="191">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191">
                                            <p:txEl>
                                              <p:pRg end="9" st="9"/>
                                            </p:txEl>
                                          </p:spTgt>
                                        </p:tgtEl>
                                        <p:attrNameLst>
                                          <p:attrName>style.visibility</p:attrName>
                                        </p:attrNameLst>
                                      </p:cBhvr>
                                      <p:to>
                                        <p:strVal val="visible"/>
                                      </p:to>
                                    </p:set>
                                    <p:anim calcmode="lin" valueType="num">
                                      <p:cBhvr additive="base">
                                        <p:cTn dur="2300"/>
                                        <p:tgtEl>
                                          <p:spTgt spid="191">
                                            <p:txEl>
                                              <p:pRg end="9" st="9"/>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191">
                                            <p:txEl>
                                              <p:pRg end="10" st="10"/>
                                            </p:txEl>
                                          </p:spTgt>
                                        </p:tgtEl>
                                        <p:attrNameLst>
                                          <p:attrName>style.visibility</p:attrName>
                                        </p:attrNameLst>
                                      </p:cBhvr>
                                      <p:to>
                                        <p:strVal val="visible"/>
                                      </p:to>
                                    </p:set>
                                    <p:anim calcmode="lin" valueType="num">
                                      <p:cBhvr additive="base">
                                        <p:cTn dur="2300"/>
                                        <p:tgtEl>
                                          <p:spTgt spid="191">
                                            <p:txEl>
                                              <p:pRg end="10" st="1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195" name="Shape 195"/>
        <p:cNvGrpSpPr/>
        <p:nvPr/>
      </p:nvGrpSpPr>
      <p:grpSpPr>
        <a:xfrm>
          <a:off x="0" y="0"/>
          <a:ext cx="0" cy="0"/>
          <a:chOff x="0" y="0"/>
          <a:chExt cx="0" cy="0"/>
        </a:xfrm>
      </p:grpSpPr>
      <p:sp>
        <p:nvSpPr>
          <p:cNvPr id="196" name="Google Shape;196;p12"/>
          <p:cNvSpPr/>
          <p:nvPr/>
        </p:nvSpPr>
        <p:spPr>
          <a:xfrm>
            <a:off x="0" y="67299"/>
            <a:ext cx="1272209" cy="1182022"/>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7" name="Google Shape;197;p12"/>
          <p:cNvGrpSpPr/>
          <p:nvPr/>
        </p:nvGrpSpPr>
        <p:grpSpPr>
          <a:xfrm>
            <a:off x="243110" y="384466"/>
            <a:ext cx="8258160" cy="2524685"/>
            <a:chOff x="0" y="-3100293"/>
            <a:chExt cx="12712353" cy="6732493"/>
          </a:xfrm>
        </p:grpSpPr>
        <p:sp>
          <p:nvSpPr>
            <p:cNvPr id="198" name="Google Shape;198;p12"/>
            <p:cNvSpPr txBox="1"/>
            <p:nvPr/>
          </p:nvSpPr>
          <p:spPr>
            <a:xfrm>
              <a:off x="1808563" y="-3100293"/>
              <a:ext cx="10903790" cy="1460501"/>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rial"/>
                <a:buNone/>
              </a:pPr>
              <a:r>
                <a:rPr b="1" i="0" lang="en-US" sz="3600" u="none" cap="none" strike="noStrike">
                  <a:solidFill>
                    <a:schemeClr val="dk2"/>
                  </a:solidFill>
                  <a:latin typeface="Poppins"/>
                  <a:ea typeface="Poppins"/>
                  <a:cs typeface="Poppins"/>
                  <a:sym typeface="Poppins"/>
                </a:rPr>
                <a:t>Timeline History</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en-US" sz="1600" u="none" cap="none" strike="noStrike">
                  <a:solidFill>
                    <a:schemeClr val="dk2"/>
                  </a:solidFill>
                  <a:latin typeface="Arial"/>
                  <a:ea typeface="Arial"/>
                  <a:cs typeface="Arial"/>
                  <a:sym typeface="Arial"/>
                </a:rPr>
                <a:t>Additional Space was recognized as early as 1980’s by both Police and Fire.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600"/>
                <a:buFont typeface="Arial"/>
                <a:buNone/>
              </a:pPr>
              <a:r>
                <a:t/>
              </a:r>
              <a:endParaRPr b="1" i="0" sz="3600" u="none" cap="none" strike="noStrike">
                <a:solidFill>
                  <a:schemeClr val="dk2"/>
                </a:solidFill>
                <a:latin typeface="Poppins"/>
                <a:ea typeface="Poppins"/>
                <a:cs typeface="Poppins"/>
                <a:sym typeface="Poppins"/>
              </a:endParaRPr>
            </a:p>
            <a:p>
              <a:pPr indent="0" lvl="0" marL="0" marR="0" rtl="0" algn="l">
                <a:lnSpc>
                  <a:spcPct val="120000"/>
                </a:lnSpc>
                <a:spcBef>
                  <a:spcPts val="0"/>
                </a:spcBef>
                <a:spcAft>
                  <a:spcPts val="0"/>
                </a:spcAft>
                <a:buClr>
                  <a:srgbClr val="000000"/>
                </a:buClr>
                <a:buSzPts val="700"/>
                <a:buFont typeface="Arial"/>
                <a:buNone/>
              </a:pPr>
              <a:r>
                <a:t/>
              </a:r>
              <a:endParaRPr b="0" i="0" sz="700" u="none" cap="none" strike="noStrike">
                <a:solidFill>
                  <a:schemeClr val="dk2"/>
                </a:solidFill>
                <a:latin typeface="Arial"/>
                <a:ea typeface="Arial"/>
                <a:cs typeface="Arial"/>
                <a:sym typeface="Arial"/>
              </a:endParaRPr>
            </a:p>
          </p:txBody>
        </p:sp>
        <p:sp>
          <p:nvSpPr>
            <p:cNvPr id="199" name="Google Shape;199;p12"/>
            <p:cNvSpPr txBox="1"/>
            <p:nvPr/>
          </p:nvSpPr>
          <p:spPr>
            <a:xfrm>
              <a:off x="0" y="2974975"/>
              <a:ext cx="9390473" cy="657225"/>
            </a:xfrm>
            <a:prstGeom prst="rect">
              <a:avLst/>
            </a:prstGeom>
            <a:noFill/>
            <a:ln>
              <a:noFill/>
            </a:ln>
          </p:spPr>
          <p:txBody>
            <a:bodyPr anchorCtr="0" anchor="t" bIns="0" lIns="0" spcFirstLastPara="1" rIns="0" wrap="square" tIns="0">
              <a:noAutofit/>
            </a:bodyPr>
            <a:lstStyle/>
            <a:p>
              <a:pPr indent="0" lvl="0" marL="0" marR="0" rtl="0" algn="l">
                <a:lnSpc>
                  <a:spcPct val="213333"/>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00" name="Google Shape;200;p12"/>
            <p:cNvSpPr/>
            <p:nvPr/>
          </p:nvSpPr>
          <p:spPr>
            <a:xfrm>
              <a:off x="0" y="2024662"/>
              <a:ext cx="1524000" cy="152400"/>
            </a:xfrm>
            <a:prstGeom prst="rect">
              <a:avLst/>
            </a:prstGeom>
            <a:solidFill>
              <a:srgbClr val="EFF3F4"/>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1" name="Google Shape;201;p12"/>
          <p:cNvSpPr txBox="1"/>
          <p:nvPr/>
        </p:nvSpPr>
        <p:spPr>
          <a:xfrm>
            <a:off x="243110" y="1696278"/>
            <a:ext cx="8549700" cy="2246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2016/2017 – HKT hired to do comprehensive study of all town buildings.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2017/2018 – HKT submits report </a:t>
            </a: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2018 - Capital Planning Committee deems PSC a priority.</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2018 – Evaluation of Town property on Bridge Street (Old Landfill)</a:t>
            </a: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2018 - Public Safety Officials evaluate and consider 25 plots.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2019 – Fairhaven releases RFP to purchase property for future site (GB Knowles Site).</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Arial"/>
                <a:ea typeface="Arial"/>
                <a:cs typeface="Arial"/>
                <a:sym typeface="Arial"/>
              </a:rPr>
              <a:t>2019 (current) – TA </a:t>
            </a:r>
            <a:r>
              <a:rPr b="0" i="0" lang="en-US" sz="1400" u="none" cap="none" strike="noStrike">
                <a:solidFill>
                  <a:srgbClr val="000000"/>
                </a:solidFill>
                <a:latin typeface="Arial"/>
                <a:ea typeface="Arial"/>
                <a:cs typeface="Arial"/>
                <a:sym typeface="Arial"/>
              </a:rPr>
              <a:t>&amp; Public Safety Chiefs </a:t>
            </a:r>
            <a:r>
              <a:rPr b="0" i="0" lang="en-US" sz="1400" u="none" cap="none" strike="noStrike">
                <a:solidFill>
                  <a:srgbClr val="000000"/>
                </a:solidFill>
                <a:latin typeface="Arial"/>
                <a:ea typeface="Arial"/>
                <a:cs typeface="Arial"/>
                <a:sym typeface="Arial"/>
              </a:rPr>
              <a:t>in negotiations for land purchase (Negotiations Fail).</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500"/>
                                  </p:stCondLst>
                                  <p:childTnLst>
                                    <p:set>
                                      <p:cBhvr>
                                        <p:cTn dur="1" fill="hold">
                                          <p:stCondLst>
                                            <p:cond delay="0"/>
                                          </p:stCondLst>
                                        </p:cTn>
                                        <p:tgtEl>
                                          <p:spTgt spid="201">
                                            <p:txEl>
                                              <p:pRg end="0" st="0"/>
                                            </p:txEl>
                                          </p:spTgt>
                                        </p:tgtEl>
                                        <p:attrNameLst>
                                          <p:attrName>style.visibility</p:attrName>
                                        </p:attrNameLst>
                                      </p:cBhvr>
                                      <p:to>
                                        <p:strVal val="visible"/>
                                      </p:to>
                                    </p:set>
                                    <p:anim calcmode="lin" valueType="num">
                                      <p:cBhvr additive="base">
                                        <p:cTn dur="1600"/>
                                        <p:tgtEl>
                                          <p:spTgt spid="201">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1" st="1"/>
                                            </p:txEl>
                                          </p:spTgt>
                                        </p:tgtEl>
                                        <p:attrNameLst>
                                          <p:attrName>style.visibility</p:attrName>
                                        </p:attrNameLst>
                                      </p:cBhvr>
                                      <p:to>
                                        <p:strVal val="visible"/>
                                      </p:to>
                                    </p:set>
                                    <p:anim calcmode="lin" valueType="num">
                                      <p:cBhvr additive="base">
                                        <p:cTn dur="1600"/>
                                        <p:tgtEl>
                                          <p:spTgt spid="201">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2" st="2"/>
                                            </p:txEl>
                                          </p:spTgt>
                                        </p:tgtEl>
                                        <p:attrNameLst>
                                          <p:attrName>style.visibility</p:attrName>
                                        </p:attrNameLst>
                                      </p:cBhvr>
                                      <p:to>
                                        <p:strVal val="visible"/>
                                      </p:to>
                                    </p:set>
                                    <p:anim calcmode="lin" valueType="num">
                                      <p:cBhvr additive="base">
                                        <p:cTn dur="1600"/>
                                        <p:tgtEl>
                                          <p:spTgt spid="201">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3" st="3"/>
                                            </p:txEl>
                                          </p:spTgt>
                                        </p:tgtEl>
                                        <p:attrNameLst>
                                          <p:attrName>style.visibility</p:attrName>
                                        </p:attrNameLst>
                                      </p:cBhvr>
                                      <p:to>
                                        <p:strVal val="visible"/>
                                      </p:to>
                                    </p:set>
                                    <p:anim calcmode="lin" valueType="num">
                                      <p:cBhvr additive="base">
                                        <p:cTn dur="1600"/>
                                        <p:tgtEl>
                                          <p:spTgt spid="201">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4" st="4"/>
                                            </p:txEl>
                                          </p:spTgt>
                                        </p:tgtEl>
                                        <p:attrNameLst>
                                          <p:attrName>style.visibility</p:attrName>
                                        </p:attrNameLst>
                                      </p:cBhvr>
                                      <p:to>
                                        <p:strVal val="visible"/>
                                      </p:to>
                                    </p:set>
                                    <p:anim calcmode="lin" valueType="num">
                                      <p:cBhvr additive="base">
                                        <p:cTn dur="1600"/>
                                        <p:tgtEl>
                                          <p:spTgt spid="201">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5" st="5"/>
                                            </p:txEl>
                                          </p:spTgt>
                                        </p:tgtEl>
                                        <p:attrNameLst>
                                          <p:attrName>style.visibility</p:attrName>
                                        </p:attrNameLst>
                                      </p:cBhvr>
                                      <p:to>
                                        <p:strVal val="visible"/>
                                      </p:to>
                                    </p:set>
                                    <p:anim calcmode="lin" valueType="num">
                                      <p:cBhvr additive="base">
                                        <p:cTn dur="1600"/>
                                        <p:tgtEl>
                                          <p:spTgt spid="201">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6" st="6"/>
                                            </p:txEl>
                                          </p:spTgt>
                                        </p:tgtEl>
                                        <p:attrNameLst>
                                          <p:attrName>style.visibility</p:attrName>
                                        </p:attrNameLst>
                                      </p:cBhvr>
                                      <p:to>
                                        <p:strVal val="visible"/>
                                      </p:to>
                                    </p:set>
                                    <p:anim calcmode="lin" valueType="num">
                                      <p:cBhvr additive="base">
                                        <p:cTn dur="1600"/>
                                        <p:tgtEl>
                                          <p:spTgt spid="201">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7" st="7"/>
                                            </p:txEl>
                                          </p:spTgt>
                                        </p:tgtEl>
                                        <p:attrNameLst>
                                          <p:attrName>style.visibility</p:attrName>
                                        </p:attrNameLst>
                                      </p:cBhvr>
                                      <p:to>
                                        <p:strVal val="visible"/>
                                      </p:to>
                                    </p:set>
                                    <p:anim calcmode="lin" valueType="num">
                                      <p:cBhvr additive="base">
                                        <p:cTn dur="1600"/>
                                        <p:tgtEl>
                                          <p:spTgt spid="201">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8" st="8"/>
                                            </p:txEl>
                                          </p:spTgt>
                                        </p:tgtEl>
                                        <p:attrNameLst>
                                          <p:attrName>style.visibility</p:attrName>
                                        </p:attrNameLst>
                                      </p:cBhvr>
                                      <p:to>
                                        <p:strVal val="visible"/>
                                      </p:to>
                                    </p:set>
                                    <p:anim calcmode="lin" valueType="num">
                                      <p:cBhvr additive="base">
                                        <p:cTn dur="1600"/>
                                        <p:tgtEl>
                                          <p:spTgt spid="201">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9" st="9"/>
                                            </p:txEl>
                                          </p:spTgt>
                                        </p:tgtEl>
                                        <p:attrNameLst>
                                          <p:attrName>style.visibility</p:attrName>
                                        </p:attrNameLst>
                                      </p:cBhvr>
                                      <p:to>
                                        <p:strVal val="visible"/>
                                      </p:to>
                                    </p:set>
                                    <p:anim calcmode="lin" valueType="num">
                                      <p:cBhvr additive="base">
                                        <p:cTn dur="1600"/>
                                        <p:tgtEl>
                                          <p:spTgt spid="201">
                                            <p:txEl>
                                              <p:pRg end="9" st="9"/>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10" st="10"/>
                                            </p:txEl>
                                          </p:spTgt>
                                        </p:tgtEl>
                                        <p:attrNameLst>
                                          <p:attrName>style.visibility</p:attrName>
                                        </p:attrNameLst>
                                      </p:cBhvr>
                                      <p:to>
                                        <p:strVal val="visible"/>
                                      </p:to>
                                    </p:set>
                                    <p:anim calcmode="lin" valueType="num">
                                      <p:cBhvr additive="base">
                                        <p:cTn dur="1600"/>
                                        <p:tgtEl>
                                          <p:spTgt spid="201">
                                            <p:txEl>
                                              <p:pRg end="10" st="1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11" st="11"/>
                                            </p:txEl>
                                          </p:spTgt>
                                        </p:tgtEl>
                                        <p:attrNameLst>
                                          <p:attrName>style.visibility</p:attrName>
                                        </p:attrNameLst>
                                      </p:cBhvr>
                                      <p:to>
                                        <p:strVal val="visible"/>
                                      </p:to>
                                    </p:set>
                                    <p:anim calcmode="lin" valueType="num">
                                      <p:cBhvr additive="base">
                                        <p:cTn dur="1600"/>
                                        <p:tgtEl>
                                          <p:spTgt spid="201">
                                            <p:txEl>
                                              <p:pRg end="11" st="1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01">
                                            <p:txEl>
                                              <p:pRg end="12" st="12"/>
                                            </p:txEl>
                                          </p:spTgt>
                                        </p:tgtEl>
                                        <p:attrNameLst>
                                          <p:attrName>style.visibility</p:attrName>
                                        </p:attrNameLst>
                                      </p:cBhvr>
                                      <p:to>
                                        <p:strVal val="visible"/>
                                      </p:to>
                                    </p:set>
                                    <p:anim calcmode="lin" valueType="num">
                                      <p:cBhvr additive="base">
                                        <p:cTn dur="1600"/>
                                        <p:tgtEl>
                                          <p:spTgt spid="201">
                                            <p:txEl>
                                              <p:pRg end="12" st="1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205" name="Shape 205"/>
        <p:cNvGrpSpPr/>
        <p:nvPr/>
      </p:nvGrpSpPr>
      <p:grpSpPr>
        <a:xfrm>
          <a:off x="0" y="0"/>
          <a:ext cx="0" cy="0"/>
          <a:chOff x="0" y="0"/>
          <a:chExt cx="0" cy="0"/>
        </a:xfrm>
      </p:grpSpPr>
      <p:sp>
        <p:nvSpPr>
          <p:cNvPr id="206" name="Google Shape;206;g1ef5b90a918_0_3"/>
          <p:cNvSpPr/>
          <p:nvPr/>
        </p:nvSpPr>
        <p:spPr>
          <a:xfrm>
            <a:off x="0" y="67299"/>
            <a:ext cx="1272300" cy="11820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7" name="Google Shape;207;g1ef5b90a918_0_3"/>
          <p:cNvGrpSpPr/>
          <p:nvPr/>
        </p:nvGrpSpPr>
        <p:grpSpPr>
          <a:xfrm>
            <a:off x="243110" y="384466"/>
            <a:ext cx="8257951" cy="2524713"/>
            <a:chOff x="0" y="-3100293"/>
            <a:chExt cx="12712363" cy="6732568"/>
          </a:xfrm>
        </p:grpSpPr>
        <p:sp>
          <p:nvSpPr>
            <p:cNvPr id="208" name="Google Shape;208;g1ef5b90a918_0_3"/>
            <p:cNvSpPr txBox="1"/>
            <p:nvPr/>
          </p:nvSpPr>
          <p:spPr>
            <a:xfrm>
              <a:off x="1808563" y="-3100293"/>
              <a:ext cx="10903800" cy="146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rial"/>
                <a:buNone/>
              </a:pPr>
              <a:r>
                <a:rPr b="1" i="0" lang="en-US" sz="3600" u="none" cap="none" strike="noStrike">
                  <a:solidFill>
                    <a:schemeClr val="dk2"/>
                  </a:solidFill>
                  <a:latin typeface="Poppins"/>
                  <a:ea typeface="Poppins"/>
                  <a:cs typeface="Poppins"/>
                  <a:sym typeface="Poppins"/>
                </a:rPr>
                <a:t>Timeline History</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600"/>
                <a:buFont typeface="Arial"/>
                <a:buNone/>
              </a:pPr>
              <a:r>
                <a:rPr b="0" i="0" lang="en-US" sz="1600" u="none" cap="none" strike="noStrike">
                  <a:solidFill>
                    <a:schemeClr val="dk2"/>
                  </a:solidFill>
                  <a:latin typeface="Arial"/>
                  <a:ea typeface="Arial"/>
                  <a:cs typeface="Arial"/>
                  <a:sym typeface="Arial"/>
                </a:rPr>
                <a:t>Additional Space was recognized as early as 1980’s by both Police and Fire.</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600"/>
                <a:buFont typeface="Arial"/>
                <a:buNone/>
              </a:pPr>
              <a:r>
                <a:t/>
              </a:r>
              <a:endParaRPr b="1" i="0" sz="3600" u="none" cap="none" strike="noStrike">
                <a:solidFill>
                  <a:schemeClr val="dk2"/>
                </a:solidFill>
                <a:latin typeface="Poppins"/>
                <a:ea typeface="Poppins"/>
                <a:cs typeface="Poppins"/>
                <a:sym typeface="Poppins"/>
              </a:endParaRPr>
            </a:p>
            <a:p>
              <a:pPr indent="0" lvl="0" marL="0" marR="0" rtl="0" algn="l">
                <a:lnSpc>
                  <a:spcPct val="120000"/>
                </a:lnSpc>
                <a:spcBef>
                  <a:spcPts val="0"/>
                </a:spcBef>
                <a:spcAft>
                  <a:spcPts val="0"/>
                </a:spcAft>
                <a:buClr>
                  <a:srgbClr val="000000"/>
                </a:buClr>
                <a:buSzPts val="700"/>
                <a:buFont typeface="Arial"/>
                <a:buNone/>
              </a:pPr>
              <a:r>
                <a:t/>
              </a:r>
              <a:endParaRPr b="0" i="0" sz="700" u="none" cap="none" strike="noStrike">
                <a:solidFill>
                  <a:schemeClr val="dk2"/>
                </a:solidFill>
                <a:latin typeface="Arial"/>
                <a:ea typeface="Arial"/>
                <a:cs typeface="Arial"/>
                <a:sym typeface="Arial"/>
              </a:endParaRPr>
            </a:p>
          </p:txBody>
        </p:sp>
        <p:sp>
          <p:nvSpPr>
            <p:cNvPr id="209" name="Google Shape;209;g1ef5b90a918_0_3"/>
            <p:cNvSpPr txBox="1"/>
            <p:nvPr/>
          </p:nvSpPr>
          <p:spPr>
            <a:xfrm>
              <a:off x="0" y="2974975"/>
              <a:ext cx="9390600" cy="657300"/>
            </a:xfrm>
            <a:prstGeom prst="rect">
              <a:avLst/>
            </a:prstGeom>
            <a:noFill/>
            <a:ln>
              <a:noFill/>
            </a:ln>
          </p:spPr>
          <p:txBody>
            <a:bodyPr anchorCtr="0" anchor="t" bIns="0" lIns="0" spcFirstLastPara="1" rIns="0" wrap="square" tIns="0">
              <a:noAutofit/>
            </a:bodyPr>
            <a:lstStyle/>
            <a:p>
              <a:pPr indent="0" lvl="0" marL="0" marR="0" rtl="0" algn="l">
                <a:lnSpc>
                  <a:spcPct val="213333"/>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10" name="Google Shape;210;g1ef5b90a918_0_3"/>
            <p:cNvSpPr/>
            <p:nvPr/>
          </p:nvSpPr>
          <p:spPr>
            <a:xfrm>
              <a:off x="0" y="2024662"/>
              <a:ext cx="1524000" cy="152400"/>
            </a:xfrm>
            <a:prstGeom prst="rect">
              <a:avLst/>
            </a:prstGeom>
            <a:solidFill>
              <a:srgbClr val="EFF3F4"/>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1" name="Google Shape;211;g1ef5b90a918_0_3"/>
          <p:cNvSpPr txBox="1"/>
          <p:nvPr/>
        </p:nvSpPr>
        <p:spPr>
          <a:xfrm>
            <a:off x="243110" y="1696278"/>
            <a:ext cx="8549700" cy="22467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00000"/>
              </a:lnSpc>
              <a:spcBef>
                <a:spcPts val="0"/>
              </a:spcBef>
              <a:spcAft>
                <a:spcPts val="0"/>
              </a:spcAft>
              <a:buClr>
                <a:srgbClr val="0000FF"/>
              </a:buClr>
              <a:buSzPts val="1400"/>
              <a:buChar char="➢"/>
            </a:pPr>
            <a:r>
              <a:rPr b="1" i="0" lang="en-US" sz="1400" u="none" cap="none" strike="noStrike">
                <a:solidFill>
                  <a:srgbClr val="0000FF"/>
                </a:solidFill>
              </a:rPr>
              <a:t>2020-2021 - COVID Pandemic (Acting TA + New TA) Process stalled</a:t>
            </a:r>
            <a:endParaRPr b="1" i="0" sz="1400" u="none" cap="none" strike="noStrike">
              <a:solidFill>
                <a:srgbClr val="0000FF"/>
              </a:solidFill>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FF"/>
              </a:solidFill>
            </a:endParaRPr>
          </a:p>
          <a:p>
            <a:pPr indent="-317500" lvl="0" marL="457200" marR="0" rtl="0" algn="l">
              <a:lnSpc>
                <a:spcPct val="100000"/>
              </a:lnSpc>
              <a:spcBef>
                <a:spcPts val="0"/>
              </a:spcBef>
              <a:spcAft>
                <a:spcPts val="0"/>
              </a:spcAft>
              <a:buClr>
                <a:srgbClr val="0000FF"/>
              </a:buClr>
              <a:buSzPts val="1400"/>
              <a:buChar char="➢"/>
            </a:pPr>
            <a:r>
              <a:rPr b="1" i="0" lang="en-US" sz="1400" u="none" cap="none" strike="noStrike">
                <a:solidFill>
                  <a:srgbClr val="0000FF"/>
                </a:solidFill>
              </a:rPr>
              <a:t>2022/2023 - Sewer Plant upgrade took priority</a:t>
            </a:r>
            <a:endParaRPr b="1" i="0" sz="1400" u="none" cap="none" strike="noStrike">
              <a:solidFill>
                <a:srgbClr val="0000FF"/>
              </a:solidFil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FF"/>
              </a:solidFill>
            </a:endParaRPr>
          </a:p>
          <a:p>
            <a:pPr indent="-317500" lvl="0" marL="457200" marR="0" rtl="0" algn="l">
              <a:lnSpc>
                <a:spcPct val="100000"/>
              </a:lnSpc>
              <a:spcBef>
                <a:spcPts val="0"/>
              </a:spcBef>
              <a:spcAft>
                <a:spcPts val="0"/>
              </a:spcAft>
              <a:buClr>
                <a:srgbClr val="0000FF"/>
              </a:buClr>
              <a:buSzPts val="1400"/>
              <a:buChar char="➢"/>
            </a:pPr>
            <a:r>
              <a:rPr b="1" i="0" lang="en-US" sz="1400" u="none" cap="none" strike="noStrike">
                <a:solidFill>
                  <a:srgbClr val="0000FF"/>
                </a:solidFill>
              </a:rPr>
              <a:t>2024 - Committee Reformed - process resumes</a:t>
            </a:r>
            <a:endParaRPr b="1" i="0" sz="1400" u="none" cap="none" strike="noStrike">
              <a:solidFill>
                <a:srgbClr val="0000FF"/>
              </a:solidFill>
            </a:endParaRPr>
          </a:p>
          <a:p>
            <a:pPr indent="0" lvl="0" marL="457200" marR="0" rtl="0" algn="l">
              <a:lnSpc>
                <a:spcPct val="100000"/>
              </a:lnSpc>
              <a:spcBef>
                <a:spcPts val="0"/>
              </a:spcBef>
              <a:spcAft>
                <a:spcPts val="0"/>
              </a:spcAft>
              <a:buNone/>
            </a:pPr>
            <a:r>
              <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Noto Sans Symbols"/>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500"/>
                                  </p:stCondLst>
                                  <p:childTnLst>
                                    <p:set>
                                      <p:cBhvr>
                                        <p:cTn dur="1" fill="hold">
                                          <p:stCondLst>
                                            <p:cond delay="0"/>
                                          </p:stCondLst>
                                        </p:cTn>
                                        <p:tgtEl>
                                          <p:spTgt spid="211">
                                            <p:txEl>
                                              <p:pRg end="0" st="0"/>
                                            </p:txEl>
                                          </p:spTgt>
                                        </p:tgtEl>
                                        <p:attrNameLst>
                                          <p:attrName>style.visibility</p:attrName>
                                        </p:attrNameLst>
                                      </p:cBhvr>
                                      <p:to>
                                        <p:strVal val="visible"/>
                                      </p:to>
                                    </p:set>
                                    <p:anim calcmode="lin" valueType="num">
                                      <p:cBhvr additive="base">
                                        <p:cTn dur="1600"/>
                                        <p:tgtEl>
                                          <p:spTgt spid="211">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1" st="1"/>
                                            </p:txEl>
                                          </p:spTgt>
                                        </p:tgtEl>
                                        <p:attrNameLst>
                                          <p:attrName>style.visibility</p:attrName>
                                        </p:attrNameLst>
                                      </p:cBhvr>
                                      <p:to>
                                        <p:strVal val="visible"/>
                                      </p:to>
                                    </p:set>
                                    <p:anim calcmode="lin" valueType="num">
                                      <p:cBhvr additive="base">
                                        <p:cTn dur="1600"/>
                                        <p:tgtEl>
                                          <p:spTgt spid="211">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2" st="2"/>
                                            </p:txEl>
                                          </p:spTgt>
                                        </p:tgtEl>
                                        <p:attrNameLst>
                                          <p:attrName>style.visibility</p:attrName>
                                        </p:attrNameLst>
                                      </p:cBhvr>
                                      <p:to>
                                        <p:strVal val="visible"/>
                                      </p:to>
                                    </p:set>
                                    <p:anim calcmode="lin" valueType="num">
                                      <p:cBhvr additive="base">
                                        <p:cTn dur="1600"/>
                                        <p:tgtEl>
                                          <p:spTgt spid="211">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3" st="3"/>
                                            </p:txEl>
                                          </p:spTgt>
                                        </p:tgtEl>
                                        <p:attrNameLst>
                                          <p:attrName>style.visibility</p:attrName>
                                        </p:attrNameLst>
                                      </p:cBhvr>
                                      <p:to>
                                        <p:strVal val="visible"/>
                                      </p:to>
                                    </p:set>
                                    <p:anim calcmode="lin" valueType="num">
                                      <p:cBhvr additive="base">
                                        <p:cTn dur="1600"/>
                                        <p:tgtEl>
                                          <p:spTgt spid="211">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4" st="4"/>
                                            </p:txEl>
                                          </p:spTgt>
                                        </p:tgtEl>
                                        <p:attrNameLst>
                                          <p:attrName>style.visibility</p:attrName>
                                        </p:attrNameLst>
                                      </p:cBhvr>
                                      <p:to>
                                        <p:strVal val="visible"/>
                                      </p:to>
                                    </p:set>
                                    <p:anim calcmode="lin" valueType="num">
                                      <p:cBhvr additive="base">
                                        <p:cTn dur="1600"/>
                                        <p:tgtEl>
                                          <p:spTgt spid="211">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5" st="5"/>
                                            </p:txEl>
                                          </p:spTgt>
                                        </p:tgtEl>
                                        <p:attrNameLst>
                                          <p:attrName>style.visibility</p:attrName>
                                        </p:attrNameLst>
                                      </p:cBhvr>
                                      <p:to>
                                        <p:strVal val="visible"/>
                                      </p:to>
                                    </p:set>
                                    <p:anim calcmode="lin" valueType="num">
                                      <p:cBhvr additive="base">
                                        <p:cTn dur="1600"/>
                                        <p:tgtEl>
                                          <p:spTgt spid="211">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6" st="6"/>
                                            </p:txEl>
                                          </p:spTgt>
                                        </p:tgtEl>
                                        <p:attrNameLst>
                                          <p:attrName>style.visibility</p:attrName>
                                        </p:attrNameLst>
                                      </p:cBhvr>
                                      <p:to>
                                        <p:strVal val="visible"/>
                                      </p:to>
                                    </p:set>
                                    <p:anim calcmode="lin" valueType="num">
                                      <p:cBhvr additive="base">
                                        <p:cTn dur="1600"/>
                                        <p:tgtEl>
                                          <p:spTgt spid="211">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7" st="7"/>
                                            </p:txEl>
                                          </p:spTgt>
                                        </p:tgtEl>
                                        <p:attrNameLst>
                                          <p:attrName>style.visibility</p:attrName>
                                        </p:attrNameLst>
                                      </p:cBhvr>
                                      <p:to>
                                        <p:strVal val="visible"/>
                                      </p:to>
                                    </p:set>
                                    <p:anim calcmode="lin" valueType="num">
                                      <p:cBhvr additive="base">
                                        <p:cTn dur="1600"/>
                                        <p:tgtEl>
                                          <p:spTgt spid="211">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8" st="8"/>
                                            </p:txEl>
                                          </p:spTgt>
                                        </p:tgtEl>
                                        <p:attrNameLst>
                                          <p:attrName>style.visibility</p:attrName>
                                        </p:attrNameLst>
                                      </p:cBhvr>
                                      <p:to>
                                        <p:strVal val="visible"/>
                                      </p:to>
                                    </p:set>
                                    <p:anim calcmode="lin" valueType="num">
                                      <p:cBhvr additive="base">
                                        <p:cTn dur="1600"/>
                                        <p:tgtEl>
                                          <p:spTgt spid="211">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9" st="9"/>
                                            </p:txEl>
                                          </p:spTgt>
                                        </p:tgtEl>
                                        <p:attrNameLst>
                                          <p:attrName>style.visibility</p:attrName>
                                        </p:attrNameLst>
                                      </p:cBhvr>
                                      <p:to>
                                        <p:strVal val="visible"/>
                                      </p:to>
                                    </p:set>
                                    <p:anim calcmode="lin" valueType="num">
                                      <p:cBhvr additive="base">
                                        <p:cTn dur="1600"/>
                                        <p:tgtEl>
                                          <p:spTgt spid="211">
                                            <p:txEl>
                                              <p:pRg end="9" st="9"/>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10" st="10"/>
                                            </p:txEl>
                                          </p:spTgt>
                                        </p:tgtEl>
                                        <p:attrNameLst>
                                          <p:attrName>style.visibility</p:attrName>
                                        </p:attrNameLst>
                                      </p:cBhvr>
                                      <p:to>
                                        <p:strVal val="visible"/>
                                      </p:to>
                                    </p:set>
                                    <p:anim calcmode="lin" valueType="num">
                                      <p:cBhvr additive="base">
                                        <p:cTn dur="1600"/>
                                        <p:tgtEl>
                                          <p:spTgt spid="211">
                                            <p:txEl>
                                              <p:pRg end="10" st="1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11" st="11"/>
                                            </p:txEl>
                                          </p:spTgt>
                                        </p:tgtEl>
                                        <p:attrNameLst>
                                          <p:attrName>style.visibility</p:attrName>
                                        </p:attrNameLst>
                                      </p:cBhvr>
                                      <p:to>
                                        <p:strVal val="visible"/>
                                      </p:to>
                                    </p:set>
                                    <p:anim calcmode="lin" valueType="num">
                                      <p:cBhvr additive="base">
                                        <p:cTn dur="1600"/>
                                        <p:tgtEl>
                                          <p:spTgt spid="211">
                                            <p:txEl>
                                              <p:pRg end="11" st="1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12" st="12"/>
                                            </p:txEl>
                                          </p:spTgt>
                                        </p:tgtEl>
                                        <p:attrNameLst>
                                          <p:attrName>style.visibility</p:attrName>
                                        </p:attrNameLst>
                                      </p:cBhvr>
                                      <p:to>
                                        <p:strVal val="visible"/>
                                      </p:to>
                                    </p:set>
                                    <p:anim calcmode="lin" valueType="num">
                                      <p:cBhvr additive="base">
                                        <p:cTn dur="1600"/>
                                        <p:tgtEl>
                                          <p:spTgt spid="211">
                                            <p:txEl>
                                              <p:pRg end="12" st="1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13" st="13"/>
                                            </p:txEl>
                                          </p:spTgt>
                                        </p:tgtEl>
                                        <p:attrNameLst>
                                          <p:attrName>style.visibility</p:attrName>
                                        </p:attrNameLst>
                                      </p:cBhvr>
                                      <p:to>
                                        <p:strVal val="visible"/>
                                      </p:to>
                                    </p:set>
                                    <p:anim calcmode="lin" valueType="num">
                                      <p:cBhvr additive="base">
                                        <p:cTn dur="1600"/>
                                        <p:tgtEl>
                                          <p:spTgt spid="211">
                                            <p:txEl>
                                              <p:pRg end="13" st="1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14" st="14"/>
                                            </p:txEl>
                                          </p:spTgt>
                                        </p:tgtEl>
                                        <p:attrNameLst>
                                          <p:attrName>style.visibility</p:attrName>
                                        </p:attrNameLst>
                                      </p:cBhvr>
                                      <p:to>
                                        <p:strVal val="visible"/>
                                      </p:to>
                                    </p:set>
                                    <p:anim calcmode="lin" valueType="num">
                                      <p:cBhvr additive="base">
                                        <p:cTn dur="1600"/>
                                        <p:tgtEl>
                                          <p:spTgt spid="211">
                                            <p:txEl>
                                              <p:pRg end="14" st="1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500"/>
                                  </p:stCondLst>
                                  <p:childTnLst>
                                    <p:set>
                                      <p:cBhvr>
                                        <p:cTn dur="1" fill="hold">
                                          <p:stCondLst>
                                            <p:cond delay="0"/>
                                          </p:stCondLst>
                                        </p:cTn>
                                        <p:tgtEl>
                                          <p:spTgt spid="211">
                                            <p:txEl>
                                              <p:pRg end="15" st="15"/>
                                            </p:txEl>
                                          </p:spTgt>
                                        </p:tgtEl>
                                        <p:attrNameLst>
                                          <p:attrName>style.visibility</p:attrName>
                                        </p:attrNameLst>
                                      </p:cBhvr>
                                      <p:to>
                                        <p:strVal val="visible"/>
                                      </p:to>
                                    </p:set>
                                    <p:anim calcmode="lin" valueType="num">
                                      <p:cBhvr additive="base">
                                        <p:cTn dur="1600"/>
                                        <p:tgtEl>
                                          <p:spTgt spid="211">
                                            <p:txEl>
                                              <p:pRg end="15" st="1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215" name="Shape 215"/>
        <p:cNvGrpSpPr/>
        <p:nvPr/>
      </p:nvGrpSpPr>
      <p:grpSpPr>
        <a:xfrm>
          <a:off x="0" y="0"/>
          <a:ext cx="0" cy="0"/>
          <a:chOff x="0" y="0"/>
          <a:chExt cx="0" cy="0"/>
        </a:xfrm>
      </p:grpSpPr>
      <p:sp>
        <p:nvSpPr>
          <p:cNvPr id="216" name="Google Shape;216;p13"/>
          <p:cNvSpPr txBox="1"/>
          <p:nvPr/>
        </p:nvSpPr>
        <p:spPr>
          <a:xfrm>
            <a:off x="514350" y="1773815"/>
            <a:ext cx="6794224" cy="1664100"/>
          </a:xfrm>
          <a:prstGeom prst="rect">
            <a:avLst/>
          </a:prstGeom>
          <a:noFill/>
          <a:ln>
            <a:noFill/>
          </a:ln>
        </p:spPr>
        <p:txBody>
          <a:bodyPr anchorCtr="0" anchor="t" bIns="0" lIns="0" spcFirstLastPara="1" rIns="0" wrap="square" tIns="0">
            <a:noAutofit/>
          </a:bodyPr>
          <a:lstStyle/>
          <a:p>
            <a:pPr indent="-171450" lvl="0" marL="171450" marR="0" rtl="0" algn="l">
              <a:lnSpc>
                <a:spcPct val="200000"/>
              </a:lnSpc>
              <a:spcBef>
                <a:spcPts val="0"/>
              </a:spcBef>
              <a:spcAft>
                <a:spcPts val="0"/>
              </a:spcAft>
              <a:buClr>
                <a:srgbClr val="000000"/>
              </a:buClr>
              <a:buSzPts val="1400"/>
              <a:buFont typeface="Arial"/>
              <a:buChar char="●"/>
            </a:pPr>
            <a:r>
              <a:rPr b="0" i="0" lang="en-US" sz="1400" u="none" cap="none" strike="noStrike">
                <a:solidFill>
                  <a:srgbClr val="1C458A"/>
                </a:solidFill>
                <a:latin typeface="Poppins Light"/>
                <a:ea typeface="Poppins Light"/>
                <a:cs typeface="Poppins Light"/>
                <a:sym typeface="Poppins Light"/>
              </a:rPr>
              <a:t>Optimize public safety response</a:t>
            </a:r>
            <a:endParaRPr b="0" i="0" sz="1400" u="none" cap="none" strike="noStrike">
              <a:solidFill>
                <a:srgbClr val="1C458A"/>
              </a:solidFill>
              <a:latin typeface="Poppins Light"/>
              <a:ea typeface="Poppins Light"/>
              <a:cs typeface="Poppins Light"/>
              <a:sym typeface="Poppins Light"/>
            </a:endParaRPr>
          </a:p>
          <a:p>
            <a:pPr indent="-171450" lvl="0" marL="171450" marR="0" rtl="0" algn="l">
              <a:lnSpc>
                <a:spcPct val="200000"/>
              </a:lnSpc>
              <a:spcBef>
                <a:spcPts val="0"/>
              </a:spcBef>
              <a:spcAft>
                <a:spcPts val="0"/>
              </a:spcAft>
              <a:buClr>
                <a:srgbClr val="1C458A"/>
              </a:buClr>
              <a:buSzPts val="1400"/>
              <a:buFont typeface="Poppins Light"/>
              <a:buChar char="●"/>
            </a:pPr>
            <a:r>
              <a:rPr b="0" i="0" lang="en-US" sz="1400" u="none" cap="none" strike="noStrike">
                <a:solidFill>
                  <a:srgbClr val="1C458A"/>
                </a:solidFill>
                <a:latin typeface="Poppins Light"/>
                <a:ea typeface="Poppins Light"/>
                <a:cs typeface="Poppins Light"/>
                <a:sym typeface="Poppins Light"/>
              </a:rPr>
              <a:t>Consolidate Buildings/Departments/Infrastructure</a:t>
            </a:r>
            <a:endParaRPr b="0" i="0" sz="1400" u="none" cap="none" strike="noStrike">
              <a:solidFill>
                <a:srgbClr val="1C458A"/>
              </a:solidFill>
              <a:latin typeface="Poppins Light"/>
              <a:ea typeface="Poppins Light"/>
              <a:cs typeface="Poppins Light"/>
              <a:sym typeface="Poppins Light"/>
            </a:endParaRPr>
          </a:p>
          <a:p>
            <a:pPr indent="-171450" lvl="0" marL="171450" marR="0" rtl="0" algn="l">
              <a:lnSpc>
                <a:spcPct val="200000"/>
              </a:lnSpc>
              <a:spcBef>
                <a:spcPts val="0"/>
              </a:spcBef>
              <a:spcAft>
                <a:spcPts val="0"/>
              </a:spcAft>
              <a:buClr>
                <a:srgbClr val="1C458A"/>
              </a:buClr>
              <a:buSzPts val="1400"/>
              <a:buFont typeface="Poppins Light"/>
              <a:buChar char="●"/>
            </a:pPr>
            <a:r>
              <a:rPr b="0" i="0" lang="en-US" sz="1400" u="none" cap="none" strike="noStrike">
                <a:solidFill>
                  <a:srgbClr val="1C458A"/>
                </a:solidFill>
                <a:latin typeface="Poppins Light"/>
                <a:ea typeface="Poppins Light"/>
                <a:cs typeface="Poppins Light"/>
                <a:sym typeface="Poppins Light"/>
              </a:rPr>
              <a:t>Optimize Insurance Service Organization (ISO) Rating</a:t>
            </a:r>
            <a:endParaRPr b="0" i="0" sz="1400" u="none" cap="none" strike="noStrike">
              <a:solidFill>
                <a:srgbClr val="1C458A"/>
              </a:solidFill>
              <a:latin typeface="Poppins Light"/>
              <a:ea typeface="Poppins Light"/>
              <a:cs typeface="Poppins Light"/>
              <a:sym typeface="Poppins Light"/>
            </a:endParaRPr>
          </a:p>
          <a:p>
            <a:pPr indent="-171450" lvl="0" marL="171450" marR="0" rtl="0" algn="l">
              <a:lnSpc>
                <a:spcPct val="200000"/>
              </a:lnSpc>
              <a:spcBef>
                <a:spcPts val="0"/>
              </a:spcBef>
              <a:spcAft>
                <a:spcPts val="0"/>
              </a:spcAft>
              <a:buClr>
                <a:srgbClr val="1C458A"/>
              </a:buClr>
              <a:buSzPts val="1400"/>
              <a:buFont typeface="Poppins Light"/>
              <a:buChar char="●"/>
            </a:pPr>
            <a:r>
              <a:rPr b="0" i="0" lang="en-US" sz="1400" u="none" cap="none" strike="noStrike">
                <a:solidFill>
                  <a:srgbClr val="1C458A"/>
                </a:solidFill>
                <a:latin typeface="Poppins Light"/>
                <a:ea typeface="Poppins Light"/>
                <a:cs typeface="Poppins Light"/>
                <a:sym typeface="Poppins Light"/>
              </a:rPr>
              <a:t>Meet the needs of today’s Public Safety Departments</a:t>
            </a:r>
            <a:endParaRPr b="0" i="0" sz="1400" u="none" cap="none" strike="noStrike">
              <a:solidFill>
                <a:srgbClr val="1C458A"/>
              </a:solidFill>
              <a:latin typeface="Poppins Light"/>
              <a:ea typeface="Poppins Light"/>
              <a:cs typeface="Poppins Light"/>
              <a:sym typeface="Poppins Light"/>
            </a:endParaRPr>
          </a:p>
          <a:p>
            <a:pPr indent="-171450" lvl="0" marL="171450" marR="0" rtl="0" algn="l">
              <a:lnSpc>
                <a:spcPct val="200000"/>
              </a:lnSpc>
              <a:spcBef>
                <a:spcPts val="0"/>
              </a:spcBef>
              <a:spcAft>
                <a:spcPts val="0"/>
              </a:spcAft>
              <a:buClr>
                <a:srgbClr val="1C458A"/>
              </a:buClr>
              <a:buSzPts val="1400"/>
              <a:buFont typeface="Poppins Light"/>
              <a:buChar char="●"/>
            </a:pPr>
            <a:r>
              <a:rPr b="0" i="0" lang="en-US" sz="1400" u="none" cap="none" strike="noStrike">
                <a:solidFill>
                  <a:srgbClr val="1C458A"/>
                </a:solidFill>
                <a:latin typeface="Poppins Light"/>
                <a:ea typeface="Poppins Light"/>
                <a:cs typeface="Poppins Light"/>
                <a:sym typeface="Poppins Light"/>
              </a:rPr>
              <a:t>Meet the needs of tomorrow</a:t>
            </a:r>
            <a:endParaRPr b="0" i="0" sz="1400" u="none" cap="none" strike="noStrike">
              <a:solidFill>
                <a:srgbClr val="1C458A"/>
              </a:solidFill>
              <a:latin typeface="Poppins Light"/>
              <a:ea typeface="Poppins Light"/>
              <a:cs typeface="Poppins Light"/>
              <a:sym typeface="Poppins Light"/>
            </a:endParaRPr>
          </a:p>
          <a:p>
            <a:pPr indent="0" lvl="0" marL="45720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1C458A"/>
              </a:solidFill>
              <a:latin typeface="Poppins Light"/>
              <a:ea typeface="Poppins Light"/>
              <a:cs typeface="Poppins Light"/>
              <a:sym typeface="Poppins Light"/>
            </a:endParaRPr>
          </a:p>
          <a:p>
            <a:pPr indent="0" lvl="0" marL="0" marR="0" rtl="0" algn="l">
              <a:lnSpc>
                <a:spcPct val="140000"/>
              </a:lnSpc>
              <a:spcBef>
                <a:spcPts val="0"/>
              </a:spcBef>
              <a:spcAft>
                <a:spcPts val="0"/>
              </a:spcAft>
              <a:buClr>
                <a:srgbClr val="000000"/>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0" lvl="0" marL="2286000" marR="0" rtl="0" algn="l">
              <a:lnSpc>
                <a:spcPct val="14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7" name="Google Shape;217;p13"/>
          <p:cNvSpPr/>
          <p:nvPr/>
        </p:nvSpPr>
        <p:spPr>
          <a:xfrm>
            <a:off x="8206951" y="0"/>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218" name="Google Shape;218;p13"/>
          <p:cNvSpPr/>
          <p:nvPr/>
        </p:nvSpPr>
        <p:spPr>
          <a:xfrm>
            <a:off x="8206951" y="1980020"/>
            <a:ext cx="1181100" cy="3352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3"/>
          <p:cNvSpPr txBox="1"/>
          <p:nvPr/>
        </p:nvSpPr>
        <p:spPr>
          <a:xfrm>
            <a:off x="514350" y="433388"/>
            <a:ext cx="7007579"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1C458A"/>
                </a:solidFill>
                <a:latin typeface="Poppins Medium"/>
                <a:ea typeface="Poppins Medium"/>
                <a:cs typeface="Poppins Medium"/>
                <a:sym typeface="Poppins Medium"/>
              </a:rPr>
              <a:t>Why a Joint PSC?</a:t>
            </a:r>
            <a:endParaRPr b="0" i="0" sz="700" u="none" cap="none" strike="noStrike">
              <a:solidFill>
                <a:srgbClr val="000000"/>
              </a:solidFill>
              <a:latin typeface="Arial"/>
              <a:ea typeface="Arial"/>
              <a:cs typeface="Arial"/>
              <a:sym typeface="Arial"/>
            </a:endParaRPr>
          </a:p>
        </p:txBody>
      </p:sp>
      <p:sp>
        <p:nvSpPr>
          <p:cNvPr id="220" name="Google Shape;220;p13"/>
          <p:cNvSpPr/>
          <p:nvPr/>
        </p:nvSpPr>
        <p:spPr>
          <a:xfrm>
            <a:off x="514350" y="1172297"/>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224" name="Shape 224"/>
        <p:cNvGrpSpPr/>
        <p:nvPr/>
      </p:nvGrpSpPr>
      <p:grpSpPr>
        <a:xfrm>
          <a:off x="0" y="0"/>
          <a:ext cx="0" cy="0"/>
          <a:chOff x="0" y="0"/>
          <a:chExt cx="0" cy="0"/>
        </a:xfrm>
      </p:grpSpPr>
      <p:sp>
        <p:nvSpPr>
          <p:cNvPr id="225" name="Google Shape;225;p15"/>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26" name="Google Shape;226;p15"/>
          <p:cNvSpPr txBox="1"/>
          <p:nvPr/>
        </p:nvSpPr>
        <p:spPr>
          <a:xfrm>
            <a:off x="420509" y="842283"/>
            <a:ext cx="6848308" cy="3864333"/>
          </a:xfrm>
          <a:prstGeom prst="rect">
            <a:avLst/>
          </a:prstGeom>
          <a:noFill/>
          <a:ln>
            <a:noFill/>
          </a:ln>
        </p:spPr>
        <p:txBody>
          <a:bodyPr anchorCtr="0" anchor="t" bIns="0" lIns="0" spcFirstLastPara="1" rIns="0" wrap="square" tIns="0">
            <a:noAutofit/>
          </a:bodyPr>
          <a:lstStyle/>
          <a:p>
            <a:pPr indent="-82550" lvl="0" marL="1714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171450" lvl="0" marL="171450" marR="0" rtl="0" algn="l">
              <a:lnSpc>
                <a:spcPct val="140000"/>
              </a:lnSpc>
              <a:spcBef>
                <a:spcPts val="0"/>
              </a:spcBef>
              <a:spcAft>
                <a:spcPts val="0"/>
              </a:spcAft>
              <a:buClr>
                <a:srgbClr val="000000"/>
              </a:buClr>
              <a:buSzPts val="1400"/>
              <a:buFont typeface="Arial"/>
              <a:buChar char="•"/>
            </a:pPr>
            <a:r>
              <a:rPr b="0" i="0" lang="en-US" sz="1400" u="none" cap="none" strike="noStrike">
                <a:solidFill>
                  <a:schemeClr val="dk2"/>
                </a:solidFill>
                <a:latin typeface="Arial"/>
                <a:ea typeface="Arial"/>
                <a:cs typeface="Arial"/>
                <a:sym typeface="Arial"/>
              </a:rPr>
              <a:t>Public Safety has shared a space since 1964.</a:t>
            </a:r>
            <a:endParaRPr b="0" i="0" sz="1400" u="none" cap="none" strike="noStrike">
              <a:solidFill>
                <a:srgbClr val="000000"/>
              </a:solidFill>
              <a:latin typeface="Arial"/>
              <a:ea typeface="Arial"/>
              <a:cs typeface="Arial"/>
              <a:sym typeface="Arial"/>
            </a:endParaRPr>
          </a:p>
          <a:p>
            <a:pPr indent="-82550" lvl="2" marL="1714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82550" lvl="0" marL="1714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82550" lvl="0" marL="1714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171450" lvl="0" marL="171450" marR="0" rtl="0" algn="l">
              <a:lnSpc>
                <a:spcPct val="140000"/>
              </a:lnSpc>
              <a:spcBef>
                <a:spcPts val="0"/>
              </a:spcBef>
              <a:spcAft>
                <a:spcPts val="0"/>
              </a:spcAft>
              <a:buClr>
                <a:srgbClr val="000000"/>
              </a:buClr>
              <a:buSzPts val="1400"/>
              <a:buFont typeface="Arial"/>
              <a:buChar char="•"/>
            </a:pPr>
            <a:r>
              <a:rPr b="0" i="0" lang="en-US" sz="1400" u="none" cap="none" strike="noStrike">
                <a:solidFill>
                  <a:schemeClr val="dk2"/>
                </a:solidFill>
                <a:latin typeface="Arial"/>
                <a:ea typeface="Arial"/>
                <a:cs typeface="Arial"/>
                <a:sym typeface="Arial"/>
              </a:rPr>
              <a:t>Capital/Construction Costs</a:t>
            </a:r>
            <a:endParaRPr b="0" i="0" sz="1400" u="none" cap="none" strike="noStrike">
              <a:solidFill>
                <a:srgbClr val="000000"/>
              </a:solidFill>
              <a:latin typeface="Arial"/>
              <a:ea typeface="Arial"/>
              <a:cs typeface="Arial"/>
              <a:sym typeface="Arial"/>
            </a:endParaRPr>
          </a:p>
          <a:p>
            <a:pPr indent="-82550" lvl="0" marL="1714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400"/>
              <a:buFont typeface="Arial"/>
              <a:buNone/>
            </a:pPr>
            <a:r>
              <a:rPr b="0" i="0" lang="en-US" sz="1400" u="none" cap="none" strike="noStrike">
                <a:solidFill>
                  <a:schemeClr val="dk2"/>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82550" lvl="5" marL="1714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27" name="Google Shape;227;p15"/>
          <p:cNvSpPr/>
          <p:nvPr/>
        </p:nvSpPr>
        <p:spPr>
          <a:xfrm>
            <a:off x="8206951" y="0"/>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228" name="Google Shape;228;p15"/>
          <p:cNvSpPr/>
          <p:nvPr/>
        </p:nvSpPr>
        <p:spPr>
          <a:xfrm>
            <a:off x="8206951" y="1980020"/>
            <a:ext cx="1181100" cy="3352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15"/>
          <p:cNvSpPr txBox="1"/>
          <p:nvPr/>
        </p:nvSpPr>
        <p:spPr>
          <a:xfrm>
            <a:off x="514350" y="346983"/>
            <a:ext cx="7007579"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1C458A"/>
                </a:solidFill>
                <a:latin typeface="Poppins Medium"/>
                <a:ea typeface="Poppins Medium"/>
                <a:cs typeface="Poppins Medium"/>
                <a:sym typeface="Poppins Medium"/>
              </a:rPr>
              <a:t>Joint PCS Benefits</a:t>
            </a:r>
            <a:endParaRPr b="0" i="0" sz="700" u="none" cap="none" strike="noStrike">
              <a:solidFill>
                <a:srgbClr val="000000"/>
              </a:solidFill>
              <a:latin typeface="Arial"/>
              <a:ea typeface="Arial"/>
              <a:cs typeface="Arial"/>
              <a:sym typeface="Arial"/>
            </a:endParaRPr>
          </a:p>
        </p:txBody>
      </p:sp>
      <p:sp>
        <p:nvSpPr>
          <p:cNvPr id="230" name="Google Shape;230;p15"/>
          <p:cNvSpPr txBox="1"/>
          <p:nvPr/>
        </p:nvSpPr>
        <p:spPr>
          <a:xfrm>
            <a:off x="812524" y="1406014"/>
            <a:ext cx="6785114" cy="375487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Allows for interoperability</a:t>
            </a: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Allows for joint training needs</a:t>
            </a:r>
            <a:br>
              <a:rPr b="0" i="0" lang="en-US" sz="1400" u="none" cap="none" strike="noStrike">
                <a:solidFill>
                  <a:srgbClr val="000000"/>
                </a:solidFill>
                <a:latin typeface="Arial"/>
                <a:ea typeface="Arial"/>
                <a:cs typeface="Arial"/>
                <a:sym typeface="Arial"/>
              </a:rPr>
            </a:b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Cost of Land/Design</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Cost of Project Manager</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Overall Cost of Building</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Cost of Contract</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Cost of Systems – HVAC, Electrical, Fire Protection, ADA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Cost of Equipment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234" name="Shape 234"/>
        <p:cNvGrpSpPr/>
        <p:nvPr/>
      </p:nvGrpSpPr>
      <p:grpSpPr>
        <a:xfrm>
          <a:off x="0" y="0"/>
          <a:ext cx="0" cy="0"/>
          <a:chOff x="0" y="0"/>
          <a:chExt cx="0" cy="0"/>
        </a:xfrm>
      </p:grpSpPr>
      <p:sp>
        <p:nvSpPr>
          <p:cNvPr id="235" name="Google Shape;235;p16"/>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36" name="Google Shape;236;p16"/>
          <p:cNvSpPr txBox="1"/>
          <p:nvPr/>
        </p:nvSpPr>
        <p:spPr>
          <a:xfrm>
            <a:off x="514350" y="1309988"/>
            <a:ext cx="6794224" cy="3833511"/>
          </a:xfrm>
          <a:prstGeom prst="rect">
            <a:avLst/>
          </a:prstGeom>
          <a:noFill/>
          <a:ln>
            <a:noFill/>
          </a:ln>
        </p:spPr>
        <p:txBody>
          <a:bodyPr anchorCtr="0" anchor="t" bIns="0" lIns="0" spcFirstLastPara="1" rIns="0" wrap="square" tIns="0">
            <a:noAutofit/>
          </a:bodyPr>
          <a:lstStyle/>
          <a:p>
            <a:pPr indent="-171450" lvl="0" marL="171450" marR="0" rtl="0" algn="l">
              <a:lnSpc>
                <a:spcPct val="140000"/>
              </a:lnSpc>
              <a:spcBef>
                <a:spcPts val="0"/>
              </a:spcBef>
              <a:spcAft>
                <a:spcPts val="0"/>
              </a:spcAft>
              <a:buClr>
                <a:srgbClr val="000000"/>
              </a:buClr>
              <a:buSzPts val="1400"/>
              <a:buFont typeface="Arial"/>
              <a:buChar char="•"/>
            </a:pPr>
            <a:r>
              <a:rPr b="0" i="0" lang="en-US" sz="1400" u="none" cap="none" strike="noStrike">
                <a:solidFill>
                  <a:schemeClr val="dk2"/>
                </a:solidFill>
                <a:latin typeface="Arial"/>
                <a:ea typeface="Arial"/>
                <a:cs typeface="Arial"/>
                <a:sym typeface="Arial"/>
              </a:rPr>
              <a:t>Operational Costs                       </a:t>
            </a:r>
            <a:endParaRPr b="0" i="0" sz="1400" u="none" cap="none" strike="noStrike">
              <a:solidFill>
                <a:srgbClr val="000000"/>
              </a:solidFill>
              <a:latin typeface="Arial"/>
              <a:ea typeface="Arial"/>
              <a:cs typeface="Arial"/>
              <a:sym typeface="Arial"/>
            </a:endParaRPr>
          </a:p>
          <a:p>
            <a:pPr indent="-82550" lvl="5" marL="1714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37" name="Google Shape;237;p16"/>
          <p:cNvSpPr/>
          <p:nvPr/>
        </p:nvSpPr>
        <p:spPr>
          <a:xfrm>
            <a:off x="8206951" y="0"/>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238" name="Google Shape;238;p16"/>
          <p:cNvSpPr/>
          <p:nvPr/>
        </p:nvSpPr>
        <p:spPr>
          <a:xfrm>
            <a:off x="8206951" y="1980020"/>
            <a:ext cx="1181100" cy="3352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6"/>
          <p:cNvSpPr txBox="1"/>
          <p:nvPr/>
        </p:nvSpPr>
        <p:spPr>
          <a:xfrm>
            <a:off x="514350" y="433388"/>
            <a:ext cx="7007579"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chemeClr val="dk1"/>
              </a:buClr>
              <a:buSzPts val="2800"/>
              <a:buFont typeface="Arial"/>
              <a:buNone/>
            </a:pPr>
            <a:r>
              <a:rPr b="0" i="0" lang="en-US" sz="2800" u="none" cap="none" strike="noStrike">
                <a:solidFill>
                  <a:srgbClr val="1C458A"/>
                </a:solidFill>
                <a:latin typeface="Poppins Medium"/>
                <a:ea typeface="Poppins Medium"/>
                <a:cs typeface="Poppins Medium"/>
                <a:sym typeface="Poppins Medium"/>
              </a:rPr>
              <a:t>Joint PCS Benefits</a:t>
            </a:r>
            <a:endParaRPr b="0" i="0" sz="700" u="none" cap="none" strike="noStrike">
              <a:solidFill>
                <a:srgbClr val="000000"/>
              </a:solidFill>
              <a:latin typeface="Arial"/>
              <a:ea typeface="Arial"/>
              <a:cs typeface="Arial"/>
              <a:sym typeface="Arial"/>
            </a:endParaRPr>
          </a:p>
        </p:txBody>
      </p:sp>
      <p:sp>
        <p:nvSpPr>
          <p:cNvPr id="240" name="Google Shape;240;p16"/>
          <p:cNvSpPr/>
          <p:nvPr/>
        </p:nvSpPr>
        <p:spPr>
          <a:xfrm>
            <a:off x="514350" y="1172297"/>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6"/>
          <p:cNvSpPr txBox="1"/>
          <p:nvPr/>
        </p:nvSpPr>
        <p:spPr>
          <a:xfrm>
            <a:off x="1007165" y="1874995"/>
            <a:ext cx="6659218" cy="28931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Building Maintenance</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Civilian Support Personnel</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Energy Costs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Generator Costs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Shared Spaces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245" name="Shape 245"/>
        <p:cNvGrpSpPr/>
        <p:nvPr/>
      </p:nvGrpSpPr>
      <p:grpSpPr>
        <a:xfrm>
          <a:off x="0" y="0"/>
          <a:ext cx="0" cy="0"/>
          <a:chOff x="0" y="0"/>
          <a:chExt cx="0" cy="0"/>
        </a:xfrm>
      </p:grpSpPr>
      <p:sp>
        <p:nvSpPr>
          <p:cNvPr id="246" name="Google Shape;246;p17"/>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47" name="Google Shape;247;p17"/>
          <p:cNvSpPr txBox="1"/>
          <p:nvPr/>
        </p:nvSpPr>
        <p:spPr>
          <a:xfrm>
            <a:off x="514350" y="1309988"/>
            <a:ext cx="6794224" cy="3833511"/>
          </a:xfrm>
          <a:prstGeom prst="rect">
            <a:avLst/>
          </a:prstGeom>
          <a:noFill/>
          <a:ln>
            <a:noFill/>
          </a:ln>
        </p:spPr>
        <p:txBody>
          <a:bodyPr anchorCtr="0" anchor="t" bIns="0" lIns="0" spcFirstLastPara="1" rIns="0" wrap="square" tIns="0">
            <a:noAutofit/>
          </a:bodyPr>
          <a:lstStyle/>
          <a:p>
            <a:pPr indent="-171450" lvl="0" marL="171450" marR="0" rtl="0" algn="l">
              <a:lnSpc>
                <a:spcPct val="140000"/>
              </a:lnSpc>
              <a:spcBef>
                <a:spcPts val="0"/>
              </a:spcBef>
              <a:spcAft>
                <a:spcPts val="0"/>
              </a:spcAft>
              <a:buClr>
                <a:srgbClr val="000000"/>
              </a:buClr>
              <a:buSzPts val="1400"/>
              <a:buFont typeface="Arial"/>
              <a:buChar char="•"/>
            </a:pPr>
            <a:r>
              <a:rPr b="0" i="0" lang="en-US" sz="1400" u="none" cap="none" strike="noStrike">
                <a:solidFill>
                  <a:schemeClr val="dk2"/>
                </a:solidFill>
                <a:latin typeface="Arial"/>
                <a:ea typeface="Arial"/>
                <a:cs typeface="Arial"/>
                <a:sym typeface="Arial"/>
              </a:rPr>
              <a:t>Shared Spaces</a:t>
            </a:r>
            <a:endParaRPr b="0" i="0" sz="1400" u="none" cap="none" strike="noStrike">
              <a:solidFill>
                <a:srgbClr val="000000"/>
              </a:solidFill>
              <a:latin typeface="Arial"/>
              <a:ea typeface="Arial"/>
              <a:cs typeface="Arial"/>
              <a:sym typeface="Arial"/>
            </a:endParaRPr>
          </a:p>
          <a:p>
            <a:pPr indent="-82550" lvl="0" marL="1714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400"/>
              <a:buFont typeface="Arial"/>
              <a:buNone/>
            </a:pPr>
            <a:r>
              <a:rPr b="0" i="0" lang="en-US" sz="1400" u="none" cap="none" strike="noStrike">
                <a:solidFill>
                  <a:schemeClr val="dk2"/>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82550" lvl="5" marL="1714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48" name="Google Shape;248;p17"/>
          <p:cNvSpPr/>
          <p:nvPr/>
        </p:nvSpPr>
        <p:spPr>
          <a:xfrm>
            <a:off x="8206951" y="0"/>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249" name="Google Shape;249;p17"/>
          <p:cNvSpPr/>
          <p:nvPr/>
        </p:nvSpPr>
        <p:spPr>
          <a:xfrm>
            <a:off x="8206951" y="1980020"/>
            <a:ext cx="1181100" cy="3352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17"/>
          <p:cNvSpPr txBox="1"/>
          <p:nvPr/>
        </p:nvSpPr>
        <p:spPr>
          <a:xfrm>
            <a:off x="514350" y="433388"/>
            <a:ext cx="7007579"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chemeClr val="dk1"/>
              </a:buClr>
              <a:buSzPts val="2800"/>
              <a:buFont typeface="Arial"/>
              <a:buNone/>
            </a:pPr>
            <a:r>
              <a:rPr b="0" i="0" lang="en-US" sz="2800" u="none" cap="none" strike="noStrike">
                <a:solidFill>
                  <a:srgbClr val="1C458A"/>
                </a:solidFill>
                <a:latin typeface="Poppins Medium"/>
                <a:ea typeface="Poppins Medium"/>
                <a:cs typeface="Poppins Medium"/>
                <a:sym typeface="Poppins Medium"/>
              </a:rPr>
              <a:t>Joint PCS Benefits</a:t>
            </a:r>
            <a:endParaRPr b="0" i="0" sz="700" u="none" cap="none" strike="noStrike">
              <a:solidFill>
                <a:srgbClr val="000000"/>
              </a:solidFill>
              <a:latin typeface="Arial"/>
              <a:ea typeface="Arial"/>
              <a:cs typeface="Arial"/>
              <a:sym typeface="Arial"/>
            </a:endParaRPr>
          </a:p>
        </p:txBody>
      </p:sp>
      <p:sp>
        <p:nvSpPr>
          <p:cNvPr id="251" name="Google Shape;251;p17"/>
          <p:cNvSpPr/>
          <p:nvPr/>
        </p:nvSpPr>
        <p:spPr>
          <a:xfrm>
            <a:off x="514350" y="1172297"/>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17"/>
          <p:cNvSpPr txBox="1"/>
          <p:nvPr/>
        </p:nvSpPr>
        <p:spPr>
          <a:xfrm>
            <a:off x="1007166" y="1693274"/>
            <a:ext cx="6659100" cy="3324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Shared EOC</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Shared Communications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Shared Training Room</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Shared Training Area</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Shared Public Restrooms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Shared Mechanical/Electrical Rooms</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Shared Public Meeting Area</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256" name="Shape 256"/>
        <p:cNvGrpSpPr/>
        <p:nvPr/>
      </p:nvGrpSpPr>
      <p:grpSpPr>
        <a:xfrm>
          <a:off x="0" y="0"/>
          <a:ext cx="0" cy="0"/>
          <a:chOff x="0" y="0"/>
          <a:chExt cx="0" cy="0"/>
        </a:xfrm>
      </p:grpSpPr>
      <p:sp>
        <p:nvSpPr>
          <p:cNvPr id="257" name="Google Shape;257;p19"/>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58" name="Google Shape;258;p19"/>
          <p:cNvSpPr txBox="1"/>
          <p:nvPr/>
        </p:nvSpPr>
        <p:spPr>
          <a:xfrm>
            <a:off x="466600" y="1377879"/>
            <a:ext cx="6794100" cy="9489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00000"/>
              </a:buClr>
              <a:buSzPts val="1400"/>
              <a:buFont typeface="Arial"/>
              <a:buNone/>
            </a:pPr>
            <a:r>
              <a:rPr b="0" i="0" lang="en-US" sz="1400" u="none" cap="none" strike="noStrike">
                <a:solidFill>
                  <a:schemeClr val="dk2"/>
                </a:solidFill>
                <a:latin typeface="Arial"/>
                <a:ea typeface="Arial"/>
                <a:cs typeface="Arial"/>
                <a:sym typeface="Arial"/>
              </a:rPr>
              <a:t>HKT Recommendations:</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285750" lvl="0" marL="285750" marR="0" rtl="0" algn="l">
              <a:lnSpc>
                <a:spcPct val="140000"/>
              </a:lnSpc>
              <a:spcBef>
                <a:spcPts val="0"/>
              </a:spcBef>
              <a:spcAft>
                <a:spcPts val="0"/>
              </a:spcAft>
              <a:buClr>
                <a:srgbClr val="000000"/>
              </a:buClr>
              <a:buSzPts val="1400"/>
              <a:buFont typeface="Arial"/>
              <a:buChar char="•"/>
            </a:pPr>
            <a:r>
              <a:rPr b="0" i="0" lang="en-US" sz="1400" u="none" cap="none" strike="noStrike">
                <a:solidFill>
                  <a:schemeClr val="dk2"/>
                </a:solidFill>
                <a:latin typeface="Arial"/>
                <a:ea typeface="Arial"/>
                <a:cs typeface="Arial"/>
                <a:sym typeface="Arial"/>
              </a:rPr>
              <a:t>5 Acres minimum</a:t>
            </a:r>
            <a:endParaRPr b="0" i="0" sz="1400" u="none" cap="none" strike="noStrike">
              <a:solidFill>
                <a:srgbClr val="000000"/>
              </a:solidFill>
              <a:latin typeface="Arial"/>
              <a:ea typeface="Arial"/>
              <a:cs typeface="Arial"/>
              <a:sym typeface="Arial"/>
            </a:endParaRPr>
          </a:p>
          <a:p>
            <a:pPr indent="-196850" lvl="0" marL="2857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45720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400"/>
              <a:buFont typeface="Arial"/>
              <a:buNone/>
            </a:pPr>
            <a:r>
              <a:rPr b="0" i="0" lang="en-US" sz="1400" u="none" cap="none" strike="noStrike">
                <a:solidFill>
                  <a:schemeClr val="dk2"/>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82550" lvl="5" marL="171450" marR="0" rtl="0" algn="l">
              <a:lnSpc>
                <a:spcPct val="14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59" name="Google Shape;259;p19"/>
          <p:cNvSpPr/>
          <p:nvPr/>
        </p:nvSpPr>
        <p:spPr>
          <a:xfrm>
            <a:off x="8206951" y="0"/>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260" name="Google Shape;260;p19"/>
          <p:cNvSpPr/>
          <p:nvPr/>
        </p:nvSpPr>
        <p:spPr>
          <a:xfrm>
            <a:off x="8206951" y="1980020"/>
            <a:ext cx="1181100" cy="3352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19"/>
          <p:cNvSpPr txBox="1"/>
          <p:nvPr/>
        </p:nvSpPr>
        <p:spPr>
          <a:xfrm>
            <a:off x="514350" y="433388"/>
            <a:ext cx="7007579"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1C458A"/>
                </a:solidFill>
                <a:latin typeface="Poppins Medium"/>
                <a:ea typeface="Poppins Medium"/>
                <a:cs typeface="Poppins Medium"/>
                <a:sym typeface="Poppins Medium"/>
              </a:rPr>
              <a:t>LAND NEEDS FOR JOINT PSC</a:t>
            </a:r>
            <a:endParaRPr b="0" i="0" sz="700" u="none" cap="none" strike="noStrike">
              <a:solidFill>
                <a:srgbClr val="000000"/>
              </a:solidFill>
              <a:latin typeface="Arial"/>
              <a:ea typeface="Arial"/>
              <a:cs typeface="Arial"/>
              <a:sym typeface="Arial"/>
            </a:endParaRPr>
          </a:p>
        </p:txBody>
      </p:sp>
      <p:sp>
        <p:nvSpPr>
          <p:cNvPr id="262" name="Google Shape;262;p19"/>
          <p:cNvSpPr/>
          <p:nvPr/>
        </p:nvSpPr>
        <p:spPr>
          <a:xfrm>
            <a:off x="514350" y="1172297"/>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19"/>
          <p:cNvSpPr txBox="1"/>
          <p:nvPr/>
        </p:nvSpPr>
        <p:spPr>
          <a:xfrm>
            <a:off x="1081150" y="2326775"/>
            <a:ext cx="5565000" cy="14451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To meet current needs of Public Safety</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317500" lvl="0" marL="457200" marR="0" rtl="0" algn="l">
              <a:lnSpc>
                <a:spcPct val="1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Consolidation of several departments</a:t>
            </a:r>
            <a:endParaRPr b="0" i="0" sz="14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317500" lvl="0" marL="457200" marR="0" rtl="0" algn="l">
              <a:lnSpc>
                <a:spcPct val="100000"/>
              </a:lnSpc>
              <a:spcBef>
                <a:spcPts val="0"/>
              </a:spcBef>
              <a:spcAft>
                <a:spcPts val="0"/>
              </a:spcAft>
              <a:buClr>
                <a:schemeClr val="dk2"/>
              </a:buClr>
              <a:buSzPts val="1400"/>
              <a:buFont typeface="Arial"/>
              <a:buChar char="●"/>
            </a:pPr>
            <a:r>
              <a:rPr b="0" i="0" lang="en-US" sz="1400" u="none" cap="none" strike="noStrike">
                <a:solidFill>
                  <a:schemeClr val="dk2"/>
                </a:solidFill>
                <a:latin typeface="Arial"/>
                <a:ea typeface="Arial"/>
                <a:cs typeface="Arial"/>
                <a:sym typeface="Arial"/>
              </a:rPr>
              <a:t>Allow for future expansion needs</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2400"/>
                                        <p:tgtEl>
                                          <p:spTgt spid="26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267" name="Shape 267"/>
        <p:cNvGrpSpPr/>
        <p:nvPr/>
      </p:nvGrpSpPr>
      <p:grpSpPr>
        <a:xfrm>
          <a:off x="0" y="0"/>
          <a:ext cx="0" cy="0"/>
          <a:chOff x="0" y="0"/>
          <a:chExt cx="0" cy="0"/>
        </a:xfrm>
      </p:grpSpPr>
      <p:sp>
        <p:nvSpPr>
          <p:cNvPr id="268" name="Google Shape;268;p21"/>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127000" lvl="0" marL="17145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69" name="Google Shape;269;p21"/>
          <p:cNvSpPr txBox="1"/>
          <p:nvPr/>
        </p:nvSpPr>
        <p:spPr>
          <a:xfrm>
            <a:off x="506896" y="174971"/>
            <a:ext cx="7007579"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1C458A"/>
                </a:solidFill>
                <a:latin typeface="Poppins Medium"/>
                <a:ea typeface="Poppins Medium"/>
                <a:cs typeface="Poppins Medium"/>
                <a:sym typeface="Poppins Medium"/>
              </a:rPr>
              <a:t>LAND REVIEW</a:t>
            </a:r>
            <a:endParaRPr b="0" i="0" sz="700" u="none" cap="none" strike="noStrike">
              <a:solidFill>
                <a:srgbClr val="000000"/>
              </a:solidFill>
              <a:latin typeface="Arial"/>
              <a:ea typeface="Arial"/>
              <a:cs typeface="Arial"/>
              <a:sym typeface="Arial"/>
            </a:endParaRPr>
          </a:p>
        </p:txBody>
      </p:sp>
      <p:sp>
        <p:nvSpPr>
          <p:cNvPr id="270" name="Google Shape;270;p21"/>
          <p:cNvSpPr/>
          <p:nvPr/>
        </p:nvSpPr>
        <p:spPr>
          <a:xfrm>
            <a:off x="506896" y="774732"/>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71" name="Google Shape;271;p21"/>
          <p:cNvGraphicFramePr/>
          <p:nvPr/>
        </p:nvGraphicFramePr>
        <p:xfrm>
          <a:off x="962685" y="935998"/>
          <a:ext cx="3000000" cy="3000000"/>
        </p:xfrm>
        <a:graphic>
          <a:graphicData uri="http://schemas.openxmlformats.org/drawingml/2006/table">
            <a:tbl>
              <a:tblPr bandRow="1" firstRow="1">
                <a:noFill/>
                <a:tableStyleId>{E4DEEBCE-0116-469F-8330-9FD61247A7AC}</a:tableStyleId>
              </a:tblPr>
              <a:tblGrid>
                <a:gridCol w="1573225"/>
                <a:gridCol w="1573225"/>
                <a:gridCol w="1304400"/>
                <a:gridCol w="1842050"/>
              </a:tblGrid>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MAP</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LOT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ACREAGE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REVIEW STATUS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175</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40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Conservation Issues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175A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5+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Conservation Issues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175D</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4+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Conservation Issues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175E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5+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Conservation Issues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24</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017A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11+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Cleanup Costs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24</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15</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8+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Conservation Issues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24</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9</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8+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Conservation</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24</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16</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Not for Sale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24</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016A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Not for Sale</a:t>
                      </a:r>
                      <a:endParaRPr sz="1400" u="none" cap="none" strike="noStrike"/>
                    </a:p>
                  </a:txBody>
                  <a:tcPr marT="45725" marB="45725" marR="91450" marL="91450"/>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83" name="Shape 83"/>
        <p:cNvGrpSpPr/>
        <p:nvPr/>
      </p:nvGrpSpPr>
      <p:grpSpPr>
        <a:xfrm>
          <a:off x="0" y="0"/>
          <a:ext cx="0" cy="0"/>
          <a:chOff x="0" y="0"/>
          <a:chExt cx="0" cy="0"/>
        </a:xfrm>
      </p:grpSpPr>
      <p:sp>
        <p:nvSpPr>
          <p:cNvPr id="84" name="Google Shape;84;p3"/>
          <p:cNvSpPr txBox="1"/>
          <p:nvPr/>
        </p:nvSpPr>
        <p:spPr>
          <a:xfrm>
            <a:off x="278297" y="252413"/>
            <a:ext cx="8351354" cy="547688"/>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600"/>
              <a:buFont typeface="Arial"/>
              <a:buNone/>
            </a:pPr>
            <a:r>
              <a:rPr b="1" i="0" lang="en-US" sz="3600" u="none" cap="none" strike="noStrike">
                <a:solidFill>
                  <a:srgbClr val="1C458A"/>
                </a:solidFill>
                <a:latin typeface="Poppins"/>
                <a:ea typeface="Poppins"/>
                <a:cs typeface="Poppins"/>
                <a:sym typeface="Poppins"/>
              </a:rPr>
              <a:t>Introduction</a:t>
            </a:r>
            <a:endParaRPr b="0" i="0" sz="700" u="none" cap="none" strike="noStrike">
              <a:solidFill>
                <a:srgbClr val="000000"/>
              </a:solidFill>
              <a:latin typeface="Arial"/>
              <a:ea typeface="Arial"/>
              <a:cs typeface="Arial"/>
              <a:sym typeface="Arial"/>
            </a:endParaRPr>
          </a:p>
        </p:txBody>
      </p:sp>
      <p:sp>
        <p:nvSpPr>
          <p:cNvPr id="85" name="Google Shape;85;p3"/>
          <p:cNvSpPr txBox="1"/>
          <p:nvPr/>
        </p:nvSpPr>
        <p:spPr>
          <a:xfrm>
            <a:off x="4231923" y="3584786"/>
            <a:ext cx="3559529" cy="24765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6" name="Google Shape;86;p3"/>
          <p:cNvSpPr txBox="1"/>
          <p:nvPr/>
        </p:nvSpPr>
        <p:spPr>
          <a:xfrm>
            <a:off x="50859" y="871549"/>
            <a:ext cx="8523300" cy="2924700"/>
          </a:xfrm>
          <a:prstGeom prst="rect">
            <a:avLst/>
          </a:prstGeom>
          <a:noFill/>
          <a:ln>
            <a:noFill/>
          </a:ln>
        </p:spPr>
        <p:txBody>
          <a:bodyPr anchorCtr="0" anchor="t" bIns="0" lIns="0" spcFirstLastPara="1" rIns="0" wrap="square" tIns="0">
            <a:noAutofit/>
          </a:bodyPr>
          <a:lstStyle/>
          <a:p>
            <a:pPr indent="-95250" lvl="0" marL="17145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7" name="Google Shape;87;p3"/>
          <p:cNvSpPr txBox="1"/>
          <p:nvPr/>
        </p:nvSpPr>
        <p:spPr>
          <a:xfrm>
            <a:off x="144052" y="915167"/>
            <a:ext cx="8523300" cy="50379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15000"/>
              </a:lnSpc>
              <a:spcBef>
                <a:spcPts val="0"/>
              </a:spcBef>
              <a:spcAft>
                <a:spcPts val="0"/>
              </a:spcAft>
              <a:buClr>
                <a:srgbClr val="1C458A"/>
              </a:buClr>
              <a:buSzPts val="1400"/>
              <a:buFont typeface="Poppins Light"/>
              <a:buChar char="●"/>
            </a:pPr>
            <a:r>
              <a:rPr b="0" i="0" lang="en-US" sz="1400" u="none" cap="none" strike="noStrike">
                <a:solidFill>
                  <a:srgbClr val="1C458A"/>
                </a:solidFill>
                <a:latin typeface="Poppins Light"/>
                <a:ea typeface="Poppins Light"/>
                <a:cs typeface="Poppins Light"/>
                <a:sym typeface="Poppins Light"/>
              </a:rPr>
              <a:t>The Town of Fairhaven through its Procurement Office is seeking a site for a new Fairhaven Public Safety Complex (PSC)</a:t>
            </a:r>
            <a:endParaRPr b="0" i="0" sz="1400" u="none" cap="none" strike="noStrike">
              <a:solidFill>
                <a:srgbClr val="1C458A"/>
              </a:solidFill>
              <a:latin typeface="Poppins Light"/>
              <a:ea typeface="Poppins Light"/>
              <a:cs typeface="Poppins Light"/>
              <a:sym typeface="Poppins Light"/>
            </a:endParaRPr>
          </a:p>
          <a:p>
            <a:pPr indent="0" lvl="0" marL="457200" marR="0" rtl="0" algn="l">
              <a:lnSpc>
                <a:spcPct val="115000"/>
              </a:lnSpc>
              <a:spcBef>
                <a:spcPts val="0"/>
              </a:spcBef>
              <a:spcAft>
                <a:spcPts val="0"/>
              </a:spcAft>
              <a:buNone/>
            </a:pPr>
            <a:r>
              <a:t/>
            </a:r>
            <a:endParaRPr>
              <a:solidFill>
                <a:srgbClr val="1C458A"/>
              </a:solidFill>
              <a:latin typeface="Poppins Light"/>
              <a:ea typeface="Poppins Light"/>
              <a:cs typeface="Poppins Light"/>
              <a:sym typeface="Poppins Light"/>
            </a:endParaRPr>
          </a:p>
          <a:p>
            <a:pPr indent="-317500" lvl="0" marL="457200" marR="0" rtl="0" algn="l">
              <a:lnSpc>
                <a:spcPct val="115000"/>
              </a:lnSpc>
              <a:spcBef>
                <a:spcPts val="0"/>
              </a:spcBef>
              <a:spcAft>
                <a:spcPts val="0"/>
              </a:spcAft>
              <a:buClr>
                <a:srgbClr val="0000FF"/>
              </a:buClr>
              <a:buSzPts val="1400"/>
              <a:buFont typeface="Poppins"/>
              <a:buChar char="●"/>
            </a:pPr>
            <a:r>
              <a:rPr b="1" lang="en-US">
                <a:solidFill>
                  <a:srgbClr val="0000FF"/>
                </a:solidFill>
                <a:latin typeface="Poppins"/>
                <a:ea typeface="Poppins"/>
                <a:cs typeface="Poppins"/>
                <a:sym typeface="Poppins"/>
              </a:rPr>
              <a:t>Possible combination with School </a:t>
            </a:r>
            <a:r>
              <a:rPr b="1" lang="en-US">
                <a:solidFill>
                  <a:srgbClr val="0000FF"/>
                </a:solidFill>
                <a:latin typeface="Poppins"/>
                <a:ea typeface="Poppins"/>
                <a:cs typeface="Poppins"/>
                <a:sym typeface="Poppins"/>
              </a:rPr>
              <a:t>Administration</a:t>
            </a:r>
            <a:r>
              <a:rPr b="1" i="0" lang="en-US" sz="1400" u="none" cap="none" strike="noStrike">
                <a:solidFill>
                  <a:srgbClr val="0000FF"/>
                </a:solidFill>
                <a:latin typeface="Poppins"/>
                <a:ea typeface="Poppins"/>
                <a:cs typeface="Poppins"/>
                <a:sym typeface="Poppins"/>
              </a:rPr>
              <a:t> </a:t>
            </a:r>
            <a:endParaRPr b="1" i="0" sz="1400" u="none" cap="none" strike="noStrike">
              <a:solidFill>
                <a:srgbClr val="0000FF"/>
              </a:solidFill>
              <a:latin typeface="Poppins"/>
              <a:ea typeface="Poppins"/>
              <a:cs typeface="Poppins"/>
              <a:sym typeface="Poppins"/>
            </a:endParaRPr>
          </a:p>
          <a:p>
            <a:pPr indent="0" lvl="0" marL="0" marR="0" rtl="0" algn="l">
              <a:lnSpc>
                <a:spcPct val="115000"/>
              </a:lnSpc>
              <a:spcBef>
                <a:spcPts val="0"/>
              </a:spcBef>
              <a:spcAft>
                <a:spcPts val="0"/>
              </a:spcAft>
              <a:buNone/>
            </a:pPr>
            <a:r>
              <a:t/>
            </a:r>
            <a:endParaRPr>
              <a:solidFill>
                <a:srgbClr val="1C458A"/>
              </a:solidFill>
              <a:latin typeface="Poppins Light"/>
              <a:ea typeface="Poppins Light"/>
              <a:cs typeface="Poppins Light"/>
              <a:sym typeface="Poppins Light"/>
            </a:endParaRPr>
          </a:p>
          <a:p>
            <a:pPr indent="-317500" lvl="0" marL="457200" marR="0" rtl="0" algn="l">
              <a:lnSpc>
                <a:spcPct val="115000"/>
              </a:lnSpc>
              <a:spcBef>
                <a:spcPts val="0"/>
              </a:spcBef>
              <a:spcAft>
                <a:spcPts val="0"/>
              </a:spcAft>
              <a:buClr>
                <a:srgbClr val="1C458A"/>
              </a:buClr>
              <a:buSzPts val="1400"/>
              <a:buFont typeface="Poppins Light"/>
              <a:buChar char="●"/>
            </a:pPr>
            <a:r>
              <a:rPr lang="en-US">
                <a:solidFill>
                  <a:srgbClr val="1C458A"/>
                </a:solidFill>
                <a:latin typeface="Poppins Light"/>
                <a:ea typeface="Poppins Light"/>
                <a:cs typeface="Poppins Light"/>
                <a:sym typeface="Poppins Light"/>
              </a:rPr>
              <a:t>To e</a:t>
            </a:r>
            <a:r>
              <a:rPr b="0" i="0" lang="en-US" sz="1400" u="none" cap="none" strike="noStrike">
                <a:solidFill>
                  <a:srgbClr val="1C458A"/>
                </a:solidFill>
                <a:latin typeface="Poppins Light"/>
                <a:ea typeface="Poppins Light"/>
                <a:cs typeface="Poppins Light"/>
                <a:sym typeface="Poppins Light"/>
              </a:rPr>
              <a:t>nhance public safety response</a:t>
            </a:r>
            <a:endParaRPr b="0" i="0" sz="1400" u="none" cap="none" strike="noStrike">
              <a:solidFill>
                <a:srgbClr val="1C458A"/>
              </a:solidFill>
              <a:latin typeface="Poppins Light"/>
              <a:ea typeface="Poppins Light"/>
              <a:cs typeface="Poppins Light"/>
              <a:sym typeface="Poppins Light"/>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1C458A"/>
              </a:solidFill>
              <a:latin typeface="Poppins Light"/>
              <a:ea typeface="Poppins Light"/>
              <a:cs typeface="Poppins Light"/>
              <a:sym typeface="Poppins Light"/>
            </a:endParaRPr>
          </a:p>
          <a:p>
            <a:pPr indent="-317500" lvl="0" marL="457200" marR="0" rtl="0" algn="l">
              <a:lnSpc>
                <a:spcPct val="115000"/>
              </a:lnSpc>
              <a:spcBef>
                <a:spcPts val="0"/>
              </a:spcBef>
              <a:spcAft>
                <a:spcPts val="0"/>
              </a:spcAft>
              <a:buClr>
                <a:srgbClr val="1C458A"/>
              </a:buClr>
              <a:buSzPts val="1400"/>
              <a:buFont typeface="Poppins Light"/>
              <a:buChar char="●"/>
            </a:pPr>
            <a:r>
              <a:rPr b="0" i="0" lang="en-US" sz="1400" u="none" cap="none" strike="noStrike">
                <a:solidFill>
                  <a:srgbClr val="1C458A"/>
                </a:solidFill>
                <a:latin typeface="Poppins Light"/>
                <a:ea typeface="Poppins Light"/>
                <a:cs typeface="Poppins Light"/>
                <a:sym typeface="Poppins Light"/>
              </a:rPr>
              <a:t>To handle current public safety needs</a:t>
            </a:r>
            <a:endParaRPr b="0" i="0" sz="1400" u="none" cap="none" strike="noStrike">
              <a:solidFill>
                <a:srgbClr val="1C458A"/>
              </a:solidFill>
              <a:latin typeface="Poppins Light"/>
              <a:ea typeface="Poppins Light"/>
              <a:cs typeface="Poppins Light"/>
              <a:sym typeface="Poppins Light"/>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1C458A"/>
              </a:solidFill>
              <a:latin typeface="Poppins Light"/>
              <a:ea typeface="Poppins Light"/>
              <a:cs typeface="Poppins Light"/>
              <a:sym typeface="Poppins Light"/>
            </a:endParaRPr>
          </a:p>
          <a:p>
            <a:pPr indent="-317500" lvl="0" marL="457200" marR="0" rtl="0" algn="l">
              <a:lnSpc>
                <a:spcPct val="115000"/>
              </a:lnSpc>
              <a:spcBef>
                <a:spcPts val="0"/>
              </a:spcBef>
              <a:spcAft>
                <a:spcPts val="0"/>
              </a:spcAft>
              <a:buClr>
                <a:srgbClr val="1C458A"/>
              </a:buClr>
              <a:buSzPts val="1400"/>
              <a:buFont typeface="Poppins Light"/>
              <a:buChar char="●"/>
            </a:pPr>
            <a:r>
              <a:rPr b="0" i="0" lang="en-US" sz="1400" u="none" cap="none" strike="noStrike">
                <a:solidFill>
                  <a:srgbClr val="1C458A"/>
                </a:solidFill>
                <a:latin typeface="Poppins Light"/>
                <a:ea typeface="Poppins Light"/>
                <a:cs typeface="Poppins Light"/>
                <a:sym typeface="Poppins Light"/>
              </a:rPr>
              <a:t>To meet all DLS (OSHA) requirements, ADA </a:t>
            </a:r>
            <a:br>
              <a:rPr b="0" i="0" lang="en-US" sz="1400" u="none" cap="none" strike="noStrike">
                <a:solidFill>
                  <a:srgbClr val="1C458A"/>
                </a:solidFill>
                <a:latin typeface="Poppins Light"/>
                <a:ea typeface="Poppins Light"/>
                <a:cs typeface="Poppins Light"/>
                <a:sym typeface="Poppins Light"/>
              </a:rPr>
            </a:br>
            <a:r>
              <a:rPr b="0" i="0" lang="en-US" sz="1400" u="none" cap="none" strike="noStrike">
                <a:solidFill>
                  <a:srgbClr val="1C458A"/>
                </a:solidFill>
                <a:latin typeface="Poppins Light"/>
                <a:ea typeface="Poppins Light"/>
                <a:cs typeface="Poppins Light"/>
                <a:sym typeface="Poppins Light"/>
              </a:rPr>
              <a:t>requirements, and NFPA recommendations.</a:t>
            </a:r>
            <a:endParaRPr b="0" i="0" sz="1400" u="none" cap="none" strike="noStrike">
              <a:solidFill>
                <a:srgbClr val="1C458A"/>
              </a:solidFill>
              <a:latin typeface="Poppins Light"/>
              <a:ea typeface="Poppins Light"/>
              <a:cs typeface="Poppins Light"/>
              <a:sym typeface="Poppins Light"/>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1C458A"/>
              </a:solidFill>
              <a:latin typeface="Poppins Light"/>
              <a:ea typeface="Poppins Light"/>
              <a:cs typeface="Poppins Light"/>
              <a:sym typeface="Poppins Light"/>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1C458A"/>
              </a:solidFill>
              <a:latin typeface="Poppins Light"/>
              <a:ea typeface="Poppins Light"/>
              <a:cs typeface="Poppins Light"/>
              <a:sym typeface="Poppins Light"/>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88" name="Google Shape;88;p3"/>
          <p:cNvPicPr preferRelativeResize="0"/>
          <p:nvPr/>
        </p:nvPicPr>
        <p:blipFill rotWithShape="1">
          <a:blip r:embed="rId3">
            <a:alphaModFix/>
          </a:blip>
          <a:srcRect b="3908" l="0" r="0" t="3908"/>
          <a:stretch/>
        </p:blipFill>
        <p:spPr>
          <a:xfrm>
            <a:off x="5386050" y="1230125"/>
            <a:ext cx="4040150" cy="2432349"/>
          </a:xfrm>
          <a:prstGeom prst="rect">
            <a:avLst/>
          </a:prstGeom>
          <a:noFill/>
          <a:ln>
            <a:noFill/>
          </a:ln>
        </p:spPr>
      </p:pic>
      <p:sp>
        <p:nvSpPr>
          <p:cNvPr id="89" name="Google Shape;89;p3"/>
          <p:cNvSpPr/>
          <p:nvPr/>
        </p:nvSpPr>
        <p:spPr>
          <a:xfrm>
            <a:off x="200027" y="3867695"/>
            <a:ext cx="8507894" cy="83561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rgbClr val="1C458A"/>
                </a:solidFill>
                <a:latin typeface="Poppins Light"/>
                <a:ea typeface="Poppins Light"/>
                <a:cs typeface="Poppins Light"/>
                <a:sym typeface="Poppins Light"/>
              </a:rPr>
              <a:t>"Generally the physical space does not appear to support all of the operational needs of the departments. The sizes of the staffs and modern equipment have outgrown the physical space of the building as well as the site."   HKT Architects, December 2017</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7">
                                            <p:txEl>
                                              <p:pRg end="0" st="0"/>
                                            </p:txEl>
                                          </p:spTgt>
                                        </p:tgtEl>
                                        <p:attrNameLst>
                                          <p:attrName>style.visibility</p:attrName>
                                        </p:attrNameLst>
                                      </p:cBhvr>
                                      <p:to>
                                        <p:strVal val="visible"/>
                                      </p:to>
                                    </p:set>
                                    <p:anim calcmode="lin" valueType="num">
                                      <p:cBhvr additive="base">
                                        <p:cTn dur="500"/>
                                        <p:tgtEl>
                                          <p:spTgt spid="87">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1" st="1"/>
                                            </p:txEl>
                                          </p:spTgt>
                                        </p:tgtEl>
                                        <p:attrNameLst>
                                          <p:attrName>style.visibility</p:attrName>
                                        </p:attrNameLst>
                                      </p:cBhvr>
                                      <p:to>
                                        <p:strVal val="visible"/>
                                      </p:to>
                                    </p:set>
                                    <p:anim calcmode="lin" valueType="num">
                                      <p:cBhvr additive="base">
                                        <p:cTn dur="500"/>
                                        <p:tgtEl>
                                          <p:spTgt spid="87">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2" st="2"/>
                                            </p:txEl>
                                          </p:spTgt>
                                        </p:tgtEl>
                                        <p:attrNameLst>
                                          <p:attrName>style.visibility</p:attrName>
                                        </p:attrNameLst>
                                      </p:cBhvr>
                                      <p:to>
                                        <p:strVal val="visible"/>
                                      </p:to>
                                    </p:set>
                                    <p:anim calcmode="lin" valueType="num">
                                      <p:cBhvr additive="base">
                                        <p:cTn dur="500"/>
                                        <p:tgtEl>
                                          <p:spTgt spid="87">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3" st="3"/>
                                            </p:txEl>
                                          </p:spTgt>
                                        </p:tgtEl>
                                        <p:attrNameLst>
                                          <p:attrName>style.visibility</p:attrName>
                                        </p:attrNameLst>
                                      </p:cBhvr>
                                      <p:to>
                                        <p:strVal val="visible"/>
                                      </p:to>
                                    </p:set>
                                    <p:anim calcmode="lin" valueType="num">
                                      <p:cBhvr additive="base">
                                        <p:cTn dur="500"/>
                                        <p:tgtEl>
                                          <p:spTgt spid="87">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4" st="4"/>
                                            </p:txEl>
                                          </p:spTgt>
                                        </p:tgtEl>
                                        <p:attrNameLst>
                                          <p:attrName>style.visibility</p:attrName>
                                        </p:attrNameLst>
                                      </p:cBhvr>
                                      <p:to>
                                        <p:strVal val="visible"/>
                                      </p:to>
                                    </p:set>
                                    <p:anim calcmode="lin" valueType="num">
                                      <p:cBhvr additive="base">
                                        <p:cTn dur="500"/>
                                        <p:tgtEl>
                                          <p:spTgt spid="87">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5" st="5"/>
                                            </p:txEl>
                                          </p:spTgt>
                                        </p:tgtEl>
                                        <p:attrNameLst>
                                          <p:attrName>style.visibility</p:attrName>
                                        </p:attrNameLst>
                                      </p:cBhvr>
                                      <p:to>
                                        <p:strVal val="visible"/>
                                      </p:to>
                                    </p:set>
                                    <p:anim calcmode="lin" valueType="num">
                                      <p:cBhvr additive="base">
                                        <p:cTn dur="500"/>
                                        <p:tgtEl>
                                          <p:spTgt spid="87">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6" st="6"/>
                                            </p:txEl>
                                          </p:spTgt>
                                        </p:tgtEl>
                                        <p:attrNameLst>
                                          <p:attrName>style.visibility</p:attrName>
                                        </p:attrNameLst>
                                      </p:cBhvr>
                                      <p:to>
                                        <p:strVal val="visible"/>
                                      </p:to>
                                    </p:set>
                                    <p:anim calcmode="lin" valueType="num">
                                      <p:cBhvr additive="base">
                                        <p:cTn dur="500"/>
                                        <p:tgtEl>
                                          <p:spTgt spid="87">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7" st="7"/>
                                            </p:txEl>
                                          </p:spTgt>
                                        </p:tgtEl>
                                        <p:attrNameLst>
                                          <p:attrName>style.visibility</p:attrName>
                                        </p:attrNameLst>
                                      </p:cBhvr>
                                      <p:to>
                                        <p:strVal val="visible"/>
                                      </p:to>
                                    </p:set>
                                    <p:anim calcmode="lin" valueType="num">
                                      <p:cBhvr additive="base">
                                        <p:cTn dur="500"/>
                                        <p:tgtEl>
                                          <p:spTgt spid="87">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8" st="8"/>
                                            </p:txEl>
                                          </p:spTgt>
                                        </p:tgtEl>
                                        <p:attrNameLst>
                                          <p:attrName>style.visibility</p:attrName>
                                        </p:attrNameLst>
                                      </p:cBhvr>
                                      <p:to>
                                        <p:strVal val="visible"/>
                                      </p:to>
                                    </p:set>
                                    <p:anim calcmode="lin" valueType="num">
                                      <p:cBhvr additive="base">
                                        <p:cTn dur="500"/>
                                        <p:tgtEl>
                                          <p:spTgt spid="87">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9" st="9"/>
                                            </p:txEl>
                                          </p:spTgt>
                                        </p:tgtEl>
                                        <p:attrNameLst>
                                          <p:attrName>style.visibility</p:attrName>
                                        </p:attrNameLst>
                                      </p:cBhvr>
                                      <p:to>
                                        <p:strVal val="visible"/>
                                      </p:to>
                                    </p:set>
                                    <p:anim calcmode="lin" valueType="num">
                                      <p:cBhvr additive="base">
                                        <p:cTn dur="500"/>
                                        <p:tgtEl>
                                          <p:spTgt spid="87">
                                            <p:txEl>
                                              <p:pRg end="9" st="9"/>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10" st="10"/>
                                            </p:txEl>
                                          </p:spTgt>
                                        </p:tgtEl>
                                        <p:attrNameLst>
                                          <p:attrName>style.visibility</p:attrName>
                                        </p:attrNameLst>
                                      </p:cBhvr>
                                      <p:to>
                                        <p:strVal val="visible"/>
                                      </p:to>
                                    </p:set>
                                    <p:anim calcmode="lin" valueType="num">
                                      <p:cBhvr additive="base">
                                        <p:cTn dur="500"/>
                                        <p:tgtEl>
                                          <p:spTgt spid="87">
                                            <p:txEl>
                                              <p:pRg end="10" st="1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11" st="11"/>
                                            </p:txEl>
                                          </p:spTgt>
                                        </p:tgtEl>
                                        <p:attrNameLst>
                                          <p:attrName>style.visibility</p:attrName>
                                        </p:attrNameLst>
                                      </p:cBhvr>
                                      <p:to>
                                        <p:strVal val="visible"/>
                                      </p:to>
                                    </p:set>
                                    <p:anim calcmode="lin" valueType="num">
                                      <p:cBhvr additive="base">
                                        <p:cTn dur="500"/>
                                        <p:tgtEl>
                                          <p:spTgt spid="87">
                                            <p:txEl>
                                              <p:pRg end="11" st="1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12" st="12"/>
                                            </p:txEl>
                                          </p:spTgt>
                                        </p:tgtEl>
                                        <p:attrNameLst>
                                          <p:attrName>style.visibility</p:attrName>
                                        </p:attrNameLst>
                                      </p:cBhvr>
                                      <p:to>
                                        <p:strVal val="visible"/>
                                      </p:to>
                                    </p:set>
                                    <p:anim calcmode="lin" valueType="num">
                                      <p:cBhvr additive="base">
                                        <p:cTn dur="500"/>
                                        <p:tgtEl>
                                          <p:spTgt spid="87">
                                            <p:txEl>
                                              <p:pRg end="12" st="1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13" st="13"/>
                                            </p:txEl>
                                          </p:spTgt>
                                        </p:tgtEl>
                                        <p:attrNameLst>
                                          <p:attrName>style.visibility</p:attrName>
                                        </p:attrNameLst>
                                      </p:cBhvr>
                                      <p:to>
                                        <p:strVal val="visible"/>
                                      </p:to>
                                    </p:set>
                                    <p:anim calcmode="lin" valueType="num">
                                      <p:cBhvr additive="base">
                                        <p:cTn dur="500"/>
                                        <p:tgtEl>
                                          <p:spTgt spid="87">
                                            <p:txEl>
                                              <p:pRg end="13" st="1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14" st="14"/>
                                            </p:txEl>
                                          </p:spTgt>
                                        </p:tgtEl>
                                        <p:attrNameLst>
                                          <p:attrName>style.visibility</p:attrName>
                                        </p:attrNameLst>
                                      </p:cBhvr>
                                      <p:to>
                                        <p:strVal val="visible"/>
                                      </p:to>
                                    </p:set>
                                    <p:anim calcmode="lin" valueType="num">
                                      <p:cBhvr additive="base">
                                        <p:cTn dur="500"/>
                                        <p:tgtEl>
                                          <p:spTgt spid="87">
                                            <p:txEl>
                                              <p:pRg end="14" st="1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15" st="15"/>
                                            </p:txEl>
                                          </p:spTgt>
                                        </p:tgtEl>
                                        <p:attrNameLst>
                                          <p:attrName>style.visibility</p:attrName>
                                        </p:attrNameLst>
                                      </p:cBhvr>
                                      <p:to>
                                        <p:strVal val="visible"/>
                                      </p:to>
                                    </p:set>
                                    <p:anim calcmode="lin" valueType="num">
                                      <p:cBhvr additive="base">
                                        <p:cTn dur="500"/>
                                        <p:tgtEl>
                                          <p:spTgt spid="87">
                                            <p:txEl>
                                              <p:pRg end="15" st="1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16" st="16"/>
                                            </p:txEl>
                                          </p:spTgt>
                                        </p:tgtEl>
                                        <p:attrNameLst>
                                          <p:attrName>style.visibility</p:attrName>
                                        </p:attrNameLst>
                                      </p:cBhvr>
                                      <p:to>
                                        <p:strVal val="visible"/>
                                      </p:to>
                                    </p:set>
                                    <p:anim calcmode="lin" valueType="num">
                                      <p:cBhvr additive="base">
                                        <p:cTn dur="500"/>
                                        <p:tgtEl>
                                          <p:spTgt spid="87">
                                            <p:txEl>
                                              <p:pRg end="16" st="1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xEl>
                                              <p:pRg end="17" st="17"/>
                                            </p:txEl>
                                          </p:spTgt>
                                        </p:tgtEl>
                                        <p:attrNameLst>
                                          <p:attrName>style.visibility</p:attrName>
                                        </p:attrNameLst>
                                      </p:cBhvr>
                                      <p:to>
                                        <p:strVal val="visible"/>
                                      </p:to>
                                    </p:set>
                                    <p:anim calcmode="lin" valueType="num">
                                      <p:cBhvr additive="base">
                                        <p:cTn dur="500"/>
                                        <p:tgtEl>
                                          <p:spTgt spid="87">
                                            <p:txEl>
                                              <p:pRg end="17" st="17"/>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28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275" name="Shape 275"/>
        <p:cNvGrpSpPr/>
        <p:nvPr/>
      </p:nvGrpSpPr>
      <p:grpSpPr>
        <a:xfrm>
          <a:off x="0" y="0"/>
          <a:ext cx="0" cy="0"/>
          <a:chOff x="0" y="0"/>
          <a:chExt cx="0" cy="0"/>
        </a:xfrm>
      </p:grpSpPr>
      <p:sp>
        <p:nvSpPr>
          <p:cNvPr id="276" name="Google Shape;276;p22"/>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127000" lvl="0" marL="17145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77" name="Google Shape;277;p22"/>
          <p:cNvSpPr txBox="1"/>
          <p:nvPr/>
        </p:nvSpPr>
        <p:spPr>
          <a:xfrm>
            <a:off x="506896" y="174971"/>
            <a:ext cx="7007579"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1C458A"/>
                </a:solidFill>
                <a:latin typeface="Poppins Medium"/>
                <a:ea typeface="Poppins Medium"/>
                <a:cs typeface="Poppins Medium"/>
                <a:sym typeface="Poppins Medium"/>
              </a:rPr>
              <a:t>LAND REVIEW</a:t>
            </a:r>
            <a:endParaRPr b="0" i="0" sz="700" u="none" cap="none" strike="noStrike">
              <a:solidFill>
                <a:srgbClr val="000000"/>
              </a:solidFill>
              <a:latin typeface="Arial"/>
              <a:ea typeface="Arial"/>
              <a:cs typeface="Arial"/>
              <a:sym typeface="Arial"/>
            </a:endParaRPr>
          </a:p>
        </p:txBody>
      </p:sp>
      <p:sp>
        <p:nvSpPr>
          <p:cNvPr id="278" name="Google Shape;278;p22"/>
          <p:cNvSpPr/>
          <p:nvPr/>
        </p:nvSpPr>
        <p:spPr>
          <a:xfrm>
            <a:off x="506896" y="774732"/>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79" name="Google Shape;279;p22"/>
          <p:cNvGraphicFramePr/>
          <p:nvPr/>
        </p:nvGraphicFramePr>
        <p:xfrm>
          <a:off x="962685" y="935998"/>
          <a:ext cx="3000000" cy="3000000"/>
        </p:xfrm>
        <a:graphic>
          <a:graphicData uri="http://schemas.openxmlformats.org/drawingml/2006/table">
            <a:tbl>
              <a:tblPr bandRow="1" firstRow="1">
                <a:noFill/>
                <a:tableStyleId>{E4DEEBCE-0116-469F-8330-9FD61247A7AC}</a:tableStyleId>
              </a:tblPr>
              <a:tblGrid>
                <a:gridCol w="1573225"/>
                <a:gridCol w="1573225"/>
                <a:gridCol w="1304400"/>
                <a:gridCol w="1842050"/>
              </a:tblGrid>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MAP</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LOT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ACREAGE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REVIEW STATUS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25</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132</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 Acre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Size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25</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16A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1-4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Under Review/Neg</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26</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12+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Cleanup</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26</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5+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Cleanup</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27</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13+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Conservation</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30A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086A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5+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Not for Sale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30A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086B</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Sold/Size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30A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87</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Sold</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30A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087A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&lt;1 Acre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Size/Sold</a:t>
                      </a:r>
                      <a:endParaRPr sz="1400" u="none" cap="none" strike="noStrike"/>
                    </a:p>
                  </a:txBody>
                  <a:tcPr marT="45725" marB="45725" marR="91450" marL="91450"/>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283" name="Shape 283"/>
        <p:cNvGrpSpPr/>
        <p:nvPr/>
      </p:nvGrpSpPr>
      <p:grpSpPr>
        <a:xfrm>
          <a:off x="0" y="0"/>
          <a:ext cx="0" cy="0"/>
          <a:chOff x="0" y="0"/>
          <a:chExt cx="0" cy="0"/>
        </a:xfrm>
      </p:grpSpPr>
      <p:sp>
        <p:nvSpPr>
          <p:cNvPr id="284" name="Google Shape;284;p23"/>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127000" lvl="0" marL="17145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85" name="Google Shape;285;p23"/>
          <p:cNvSpPr txBox="1"/>
          <p:nvPr/>
        </p:nvSpPr>
        <p:spPr>
          <a:xfrm>
            <a:off x="506896" y="174971"/>
            <a:ext cx="7007579"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1C458A"/>
                </a:solidFill>
                <a:latin typeface="Poppins Medium"/>
                <a:ea typeface="Poppins Medium"/>
                <a:cs typeface="Poppins Medium"/>
                <a:sym typeface="Poppins Medium"/>
              </a:rPr>
              <a:t>LAND REVIEW</a:t>
            </a:r>
            <a:endParaRPr b="0" i="0" sz="700" u="none" cap="none" strike="noStrike">
              <a:solidFill>
                <a:srgbClr val="000000"/>
              </a:solidFill>
              <a:latin typeface="Arial"/>
              <a:ea typeface="Arial"/>
              <a:cs typeface="Arial"/>
              <a:sym typeface="Arial"/>
            </a:endParaRPr>
          </a:p>
        </p:txBody>
      </p:sp>
      <p:sp>
        <p:nvSpPr>
          <p:cNvPr id="286" name="Google Shape;286;p23"/>
          <p:cNvSpPr/>
          <p:nvPr/>
        </p:nvSpPr>
        <p:spPr>
          <a:xfrm>
            <a:off x="506896" y="774732"/>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87" name="Google Shape;287;p23"/>
          <p:cNvGraphicFramePr/>
          <p:nvPr/>
        </p:nvGraphicFramePr>
        <p:xfrm>
          <a:off x="962685" y="935998"/>
          <a:ext cx="3000000" cy="3000000"/>
        </p:xfrm>
        <a:graphic>
          <a:graphicData uri="http://schemas.openxmlformats.org/drawingml/2006/table">
            <a:tbl>
              <a:tblPr bandRow="1" firstRow="1">
                <a:noFill/>
                <a:tableStyleId>{E4DEEBCE-0116-469F-8330-9FD61247A7AC}</a:tableStyleId>
              </a:tblPr>
              <a:tblGrid>
                <a:gridCol w="1573225"/>
                <a:gridCol w="1573225"/>
                <a:gridCol w="1304400"/>
                <a:gridCol w="1842050"/>
              </a:tblGrid>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MAP</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LOT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ACREAGE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REVIEW STATUS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31B</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302</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35,289 sq/ft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Under Review/Neg</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31B</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302A</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14+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Under Review/Neg</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36</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007S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 Acre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Size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36</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012C</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4+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Size/Location</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36</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15</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4+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Size/Location</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38</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14</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4 +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Not for sale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38</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15B</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3 + Acres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Location/Under Rev.</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291" name="Shape 291"/>
        <p:cNvGrpSpPr/>
        <p:nvPr/>
      </p:nvGrpSpPr>
      <p:grpSpPr>
        <a:xfrm>
          <a:off x="0" y="0"/>
          <a:ext cx="0" cy="0"/>
          <a:chOff x="0" y="0"/>
          <a:chExt cx="0" cy="0"/>
        </a:xfrm>
      </p:grpSpPr>
      <p:sp>
        <p:nvSpPr>
          <p:cNvPr id="292" name="Google Shape;292;g7b73052480_3_11"/>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127000" lvl="0" marL="17145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93" name="Google Shape;293;g7b73052480_3_11"/>
          <p:cNvSpPr txBox="1"/>
          <p:nvPr/>
        </p:nvSpPr>
        <p:spPr>
          <a:xfrm>
            <a:off x="506896" y="174971"/>
            <a:ext cx="7007700"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1C458A"/>
                </a:solidFill>
                <a:latin typeface="Poppins Medium"/>
                <a:ea typeface="Poppins Medium"/>
                <a:cs typeface="Poppins Medium"/>
                <a:sym typeface="Poppins Medium"/>
              </a:rPr>
              <a:t>Separating Police and Fire/EMS/EM</a:t>
            </a:r>
            <a:endParaRPr b="0" i="0" sz="700" u="none" cap="none" strike="noStrike">
              <a:solidFill>
                <a:srgbClr val="000000"/>
              </a:solidFill>
              <a:latin typeface="Arial"/>
              <a:ea typeface="Arial"/>
              <a:cs typeface="Arial"/>
              <a:sym typeface="Arial"/>
            </a:endParaRPr>
          </a:p>
        </p:txBody>
      </p:sp>
      <p:sp>
        <p:nvSpPr>
          <p:cNvPr id="294" name="Google Shape;294;g7b73052480_3_11"/>
          <p:cNvSpPr/>
          <p:nvPr/>
        </p:nvSpPr>
        <p:spPr>
          <a:xfrm>
            <a:off x="506896" y="774732"/>
            <a:ext cx="571500" cy="573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7b73052480_3_11"/>
          <p:cNvSpPr txBox="1"/>
          <p:nvPr/>
        </p:nvSpPr>
        <p:spPr>
          <a:xfrm>
            <a:off x="526125" y="1081875"/>
            <a:ext cx="8114100" cy="19158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rgbClr val="000000"/>
              </a:buClr>
              <a:buSzPts val="1600"/>
              <a:buFont typeface="Arial"/>
              <a:buNone/>
            </a:pPr>
            <a:r>
              <a:rPr b="0" i="0" lang="en-US" sz="1600" u="none" cap="none" strike="noStrike">
                <a:solidFill>
                  <a:schemeClr val="dk2"/>
                </a:solidFill>
                <a:latin typeface="Arial"/>
                <a:ea typeface="Arial"/>
                <a:cs typeface="Arial"/>
                <a:sym typeface="Arial"/>
              </a:rPr>
              <a:t>HKT Estimates increase cost of 5 to 10 million to building two seperate buildings</a:t>
            </a:r>
            <a:endParaRPr b="0" i="0" sz="1600" u="none" cap="none" strike="noStrike">
              <a:solidFill>
                <a:schemeClr val="dk2"/>
              </a:solidFill>
              <a:latin typeface="Arial"/>
              <a:ea typeface="Arial"/>
              <a:cs typeface="Arial"/>
              <a:sym typeface="Arial"/>
            </a:endParaRPr>
          </a:p>
          <a:p>
            <a:pPr indent="-330200" lvl="0" marL="457200" marR="0" rtl="0" algn="l">
              <a:lnSpc>
                <a:spcPct val="200000"/>
              </a:lnSpc>
              <a:spcBef>
                <a:spcPts val="0"/>
              </a:spcBef>
              <a:spcAft>
                <a:spcPts val="0"/>
              </a:spcAft>
              <a:buClr>
                <a:schemeClr val="dk2"/>
              </a:buClr>
              <a:buSzPts val="1600"/>
              <a:buFont typeface="Arial"/>
              <a:buChar char="●"/>
            </a:pPr>
            <a:r>
              <a:rPr b="0" i="0" lang="en-US" sz="1600" u="none" cap="none" strike="noStrike">
                <a:solidFill>
                  <a:schemeClr val="dk2"/>
                </a:solidFill>
                <a:latin typeface="Arial"/>
                <a:ea typeface="Arial"/>
                <a:cs typeface="Arial"/>
                <a:sym typeface="Arial"/>
              </a:rPr>
              <a:t>Due to duplication of shared spaces, utilities, meeting areas, and generators</a:t>
            </a:r>
            <a:endParaRPr b="0" i="0" sz="1600" u="none" cap="none" strike="noStrike">
              <a:solidFill>
                <a:schemeClr val="dk2"/>
              </a:solidFill>
              <a:latin typeface="Arial"/>
              <a:ea typeface="Arial"/>
              <a:cs typeface="Arial"/>
              <a:sym typeface="Arial"/>
            </a:endParaRPr>
          </a:p>
          <a:p>
            <a:pPr indent="-330200" lvl="0" marL="457200" marR="0" rtl="0" algn="l">
              <a:lnSpc>
                <a:spcPct val="200000"/>
              </a:lnSpc>
              <a:spcBef>
                <a:spcPts val="0"/>
              </a:spcBef>
              <a:spcAft>
                <a:spcPts val="0"/>
              </a:spcAft>
              <a:buClr>
                <a:schemeClr val="dk2"/>
              </a:buClr>
              <a:buSzPts val="1600"/>
              <a:buFont typeface="Arial"/>
              <a:buChar char="●"/>
            </a:pPr>
            <a:r>
              <a:rPr b="0" i="0" lang="en-US" sz="1600" u="none" cap="none" strike="noStrike">
                <a:solidFill>
                  <a:schemeClr val="dk2"/>
                </a:solidFill>
                <a:latin typeface="Arial"/>
                <a:ea typeface="Arial"/>
                <a:cs typeface="Arial"/>
                <a:sym typeface="Arial"/>
              </a:rPr>
              <a:t>Two seperate construction costs</a:t>
            </a:r>
            <a:endParaRPr b="0" i="0" sz="1600" u="none" cap="none" strike="noStrike">
              <a:solidFill>
                <a:schemeClr val="dk2"/>
              </a:solidFill>
              <a:latin typeface="Arial"/>
              <a:ea typeface="Arial"/>
              <a:cs typeface="Arial"/>
              <a:sym typeface="Arial"/>
            </a:endParaRPr>
          </a:p>
          <a:p>
            <a:pPr indent="-330200" lvl="0" marL="457200" marR="0" rtl="0" algn="l">
              <a:lnSpc>
                <a:spcPct val="200000"/>
              </a:lnSpc>
              <a:spcBef>
                <a:spcPts val="0"/>
              </a:spcBef>
              <a:spcAft>
                <a:spcPts val="0"/>
              </a:spcAft>
              <a:buClr>
                <a:schemeClr val="dk2"/>
              </a:buClr>
              <a:buSzPts val="1600"/>
              <a:buFont typeface="Arial"/>
              <a:buChar char="●"/>
            </a:pPr>
            <a:r>
              <a:rPr b="0" i="0" lang="en-US" sz="1600" u="none" cap="none" strike="noStrike">
                <a:solidFill>
                  <a:schemeClr val="dk2"/>
                </a:solidFill>
                <a:latin typeface="Arial"/>
                <a:ea typeface="Arial"/>
                <a:cs typeface="Arial"/>
                <a:sym typeface="Arial"/>
              </a:rPr>
              <a:t>Land purchase for two separate facilities could add additional expenses</a:t>
            </a:r>
            <a:endParaRPr b="0" i="0" sz="1600" u="none" cap="none" strike="noStrike">
              <a:solidFill>
                <a:schemeClr val="dk2"/>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Calibri"/>
              <a:ea typeface="Calibri"/>
              <a:cs typeface="Calibri"/>
              <a:sym typeface="Calibri"/>
            </a:endParaRPr>
          </a:p>
        </p:txBody>
      </p:sp>
      <p:sp>
        <p:nvSpPr>
          <p:cNvPr id="296" name="Google Shape;296;g7b73052480_3_11"/>
          <p:cNvSpPr txBox="1"/>
          <p:nvPr/>
        </p:nvSpPr>
        <p:spPr>
          <a:xfrm>
            <a:off x="511300" y="3079350"/>
            <a:ext cx="8136300" cy="16377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chemeClr val="dk1"/>
              </a:buClr>
              <a:buSzPts val="1100"/>
              <a:buFont typeface="Arial"/>
              <a:buNone/>
            </a:pPr>
            <a:r>
              <a:rPr b="0" i="0" lang="en-US" sz="1600" u="none" cap="none" strike="noStrike">
                <a:solidFill>
                  <a:schemeClr val="dk2"/>
                </a:solidFill>
                <a:latin typeface="Arial"/>
                <a:ea typeface="Arial"/>
                <a:cs typeface="Arial"/>
                <a:sym typeface="Arial"/>
              </a:rPr>
              <a:t>Public Safety Concerns:</a:t>
            </a:r>
            <a:endParaRPr b="0" i="0" sz="1600" u="none" cap="none" strike="noStrike">
              <a:solidFill>
                <a:schemeClr val="dk2"/>
              </a:solidFill>
              <a:latin typeface="Arial"/>
              <a:ea typeface="Arial"/>
              <a:cs typeface="Arial"/>
              <a:sym typeface="Arial"/>
            </a:endParaRPr>
          </a:p>
          <a:p>
            <a:pPr indent="-330200" lvl="0" marL="457200" marR="0" rtl="0" algn="l">
              <a:lnSpc>
                <a:spcPct val="200000"/>
              </a:lnSpc>
              <a:spcBef>
                <a:spcPts val="0"/>
              </a:spcBef>
              <a:spcAft>
                <a:spcPts val="0"/>
              </a:spcAft>
              <a:buClr>
                <a:schemeClr val="dk2"/>
              </a:buClr>
              <a:buSzPts val="1600"/>
              <a:buFont typeface="Arial"/>
              <a:buChar char="●"/>
            </a:pPr>
            <a:r>
              <a:rPr b="0" i="0" lang="en-US" sz="1600" u="none" cap="none" strike="noStrike">
                <a:solidFill>
                  <a:schemeClr val="dk2"/>
                </a:solidFill>
                <a:latin typeface="Arial"/>
                <a:ea typeface="Arial"/>
                <a:cs typeface="Arial"/>
                <a:sym typeface="Arial"/>
              </a:rPr>
              <a:t>Decrease efficiency</a:t>
            </a:r>
            <a:endParaRPr b="0" i="0" sz="1600" u="none" cap="none" strike="noStrike">
              <a:solidFill>
                <a:schemeClr val="dk2"/>
              </a:solidFill>
              <a:latin typeface="Arial"/>
              <a:ea typeface="Arial"/>
              <a:cs typeface="Arial"/>
              <a:sym typeface="Arial"/>
            </a:endParaRPr>
          </a:p>
          <a:p>
            <a:pPr indent="-330200" lvl="0" marL="457200" marR="0" rtl="0" algn="l">
              <a:lnSpc>
                <a:spcPct val="200000"/>
              </a:lnSpc>
              <a:spcBef>
                <a:spcPts val="0"/>
              </a:spcBef>
              <a:spcAft>
                <a:spcPts val="0"/>
              </a:spcAft>
              <a:buClr>
                <a:schemeClr val="dk2"/>
              </a:buClr>
              <a:buSzPts val="1600"/>
              <a:buFont typeface="Arial"/>
              <a:buChar char="●"/>
            </a:pPr>
            <a:r>
              <a:rPr b="0" i="0" lang="en-US" sz="1600" u="none" cap="none" strike="noStrike">
                <a:solidFill>
                  <a:schemeClr val="dk2"/>
                </a:solidFill>
                <a:latin typeface="Arial"/>
                <a:ea typeface="Arial"/>
                <a:cs typeface="Arial"/>
                <a:sym typeface="Arial"/>
              </a:rPr>
              <a:t>Decrease interoperability.</a:t>
            </a:r>
            <a:endParaRPr b="0" i="0" sz="1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2200"/>
                                        <p:tgtEl>
                                          <p:spTgt spid="295"/>
                                        </p:tgtEl>
                                        <p:attrNameLst>
                                          <p:attrName>ppt_y</p:attrName>
                                        </p:attrNameLst>
                                      </p:cBhvr>
                                      <p:tavLst>
                                        <p:tav fmla="" tm="0">
                                          <p:val>
                                            <p:strVal val="#ppt_y+1"/>
                                          </p:val>
                                        </p:tav>
                                        <p:tav fmla="" tm="100000">
                                          <p:val>
                                            <p:strVal val="#ppt_y"/>
                                          </p:val>
                                        </p:tav>
                                      </p:tavLst>
                                    </p:anim>
                                  </p:childTnLst>
                                </p:cTn>
                              </p:par>
                            </p:childTnLst>
                          </p:cTn>
                        </p:par>
                        <p:par>
                          <p:cTn fill="hold">
                            <p:stCondLst>
                              <p:cond delay="2200"/>
                            </p:stCondLst>
                            <p:childTnLst>
                              <p:par>
                                <p:cTn fill="hold" nodeType="after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48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300" name="Shape 300"/>
        <p:cNvGrpSpPr/>
        <p:nvPr/>
      </p:nvGrpSpPr>
      <p:grpSpPr>
        <a:xfrm>
          <a:off x="0" y="0"/>
          <a:ext cx="0" cy="0"/>
          <a:chOff x="0" y="0"/>
          <a:chExt cx="0" cy="0"/>
        </a:xfrm>
      </p:grpSpPr>
      <p:sp>
        <p:nvSpPr>
          <p:cNvPr id="301" name="Google Shape;301;g346912adaec_0_6"/>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127000" lvl="0" marL="17145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2" name="Google Shape;302;g346912adaec_0_6"/>
          <p:cNvSpPr txBox="1"/>
          <p:nvPr/>
        </p:nvSpPr>
        <p:spPr>
          <a:xfrm>
            <a:off x="506896" y="174971"/>
            <a:ext cx="7007700"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lang="en-US" sz="2800">
                <a:solidFill>
                  <a:srgbClr val="1C458A"/>
                </a:solidFill>
                <a:latin typeface="Poppins Medium"/>
                <a:ea typeface="Poppins Medium"/>
                <a:cs typeface="Poppins Medium"/>
                <a:sym typeface="Poppins Medium"/>
              </a:rPr>
              <a:t>Why now?</a:t>
            </a:r>
            <a:endParaRPr b="0" i="0" sz="700" u="none" cap="none" strike="noStrike">
              <a:solidFill>
                <a:srgbClr val="000000"/>
              </a:solidFill>
              <a:latin typeface="Arial"/>
              <a:ea typeface="Arial"/>
              <a:cs typeface="Arial"/>
              <a:sym typeface="Arial"/>
            </a:endParaRPr>
          </a:p>
        </p:txBody>
      </p:sp>
      <p:sp>
        <p:nvSpPr>
          <p:cNvPr id="303" name="Google Shape;303;g346912adaec_0_6"/>
          <p:cNvSpPr/>
          <p:nvPr/>
        </p:nvSpPr>
        <p:spPr>
          <a:xfrm>
            <a:off x="506896" y="774732"/>
            <a:ext cx="571500" cy="573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346912adaec_0_6"/>
          <p:cNvSpPr txBox="1"/>
          <p:nvPr/>
        </p:nvSpPr>
        <p:spPr>
          <a:xfrm>
            <a:off x="526125" y="1081875"/>
            <a:ext cx="8114100" cy="19158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Clr>
                <a:srgbClr val="0000FF"/>
              </a:buClr>
              <a:buSzPts val="1500"/>
              <a:buFont typeface="Calibri"/>
              <a:buChar char="●"/>
            </a:pPr>
            <a:r>
              <a:rPr b="1" lang="en-US" sz="1500">
                <a:solidFill>
                  <a:srgbClr val="0000FF"/>
                </a:solidFill>
                <a:latin typeface="Calibri"/>
                <a:ea typeface="Calibri"/>
                <a:cs typeface="Calibri"/>
                <a:sym typeface="Calibri"/>
              </a:rPr>
              <a:t>Preparing for the near future</a:t>
            </a:r>
            <a:endParaRPr b="1" sz="1500">
              <a:solidFill>
                <a:srgbClr val="0000FF"/>
              </a:solidFill>
              <a:latin typeface="Calibri"/>
              <a:ea typeface="Calibri"/>
              <a:cs typeface="Calibri"/>
              <a:sym typeface="Calibri"/>
            </a:endParaRPr>
          </a:p>
          <a:p>
            <a:pPr indent="-323850" lvl="1" marL="914400" marR="0" rtl="0" algn="l">
              <a:lnSpc>
                <a:spcPct val="100000"/>
              </a:lnSpc>
              <a:spcBef>
                <a:spcPts val="0"/>
              </a:spcBef>
              <a:spcAft>
                <a:spcPts val="0"/>
              </a:spcAft>
              <a:buClr>
                <a:srgbClr val="0000FF"/>
              </a:buClr>
              <a:buSzPts val="1500"/>
              <a:buFont typeface="Calibri"/>
              <a:buChar char="○"/>
            </a:pPr>
            <a:r>
              <a:rPr b="1" lang="en-US" sz="1500">
                <a:solidFill>
                  <a:srgbClr val="0000FF"/>
                </a:solidFill>
                <a:latin typeface="Calibri"/>
                <a:ea typeface="Calibri"/>
                <a:cs typeface="Calibri"/>
                <a:sym typeface="Calibri"/>
              </a:rPr>
              <a:t>Secure funds for the land purchase, design costs</a:t>
            </a:r>
            <a:endParaRPr b="1" sz="1500">
              <a:solidFill>
                <a:srgbClr val="0000FF"/>
              </a:solidFill>
              <a:latin typeface="Calibri"/>
              <a:ea typeface="Calibri"/>
              <a:cs typeface="Calibri"/>
              <a:sym typeface="Calibri"/>
            </a:endParaRPr>
          </a:p>
          <a:p>
            <a:pPr indent="-323850" lvl="1" marL="914400" marR="0" rtl="0" algn="l">
              <a:lnSpc>
                <a:spcPct val="100000"/>
              </a:lnSpc>
              <a:spcBef>
                <a:spcPts val="0"/>
              </a:spcBef>
              <a:spcAft>
                <a:spcPts val="0"/>
              </a:spcAft>
              <a:buClr>
                <a:srgbClr val="0000FF"/>
              </a:buClr>
              <a:buSzPts val="1500"/>
              <a:buFont typeface="Calibri"/>
              <a:buChar char="○"/>
            </a:pPr>
            <a:r>
              <a:rPr b="1" lang="en-US" sz="1500">
                <a:solidFill>
                  <a:srgbClr val="0000FF"/>
                </a:solidFill>
                <a:latin typeface="Calibri"/>
                <a:ea typeface="Calibri"/>
                <a:cs typeface="Calibri"/>
                <a:sym typeface="Calibri"/>
              </a:rPr>
              <a:t>Form a public </a:t>
            </a:r>
            <a:r>
              <a:rPr b="1" lang="en-US" sz="1500">
                <a:solidFill>
                  <a:srgbClr val="0000FF"/>
                </a:solidFill>
                <a:latin typeface="Calibri"/>
                <a:ea typeface="Calibri"/>
                <a:cs typeface="Calibri"/>
                <a:sym typeface="Calibri"/>
              </a:rPr>
              <a:t>committee</a:t>
            </a:r>
            <a:r>
              <a:rPr b="1" lang="en-US" sz="1500">
                <a:solidFill>
                  <a:srgbClr val="0000FF"/>
                </a:solidFill>
                <a:latin typeface="Calibri"/>
                <a:ea typeface="Calibri"/>
                <a:cs typeface="Calibri"/>
                <a:sym typeface="Calibri"/>
              </a:rPr>
              <a:t> to formalize the process - OPEN/TRANSPARENT</a:t>
            </a:r>
            <a:endParaRPr b="1" sz="1500">
              <a:solidFill>
                <a:srgbClr val="0000FF"/>
              </a:solidFill>
              <a:latin typeface="Calibri"/>
              <a:ea typeface="Calibri"/>
              <a:cs typeface="Calibri"/>
              <a:sym typeface="Calibri"/>
            </a:endParaRPr>
          </a:p>
          <a:p>
            <a:pPr indent="-323850" lvl="1" marL="914400" marR="0" rtl="0" algn="l">
              <a:lnSpc>
                <a:spcPct val="100000"/>
              </a:lnSpc>
              <a:spcBef>
                <a:spcPts val="0"/>
              </a:spcBef>
              <a:spcAft>
                <a:spcPts val="0"/>
              </a:spcAft>
              <a:buClr>
                <a:srgbClr val="0000FF"/>
              </a:buClr>
              <a:buSzPts val="1500"/>
              <a:buFont typeface="Calibri"/>
              <a:buChar char="○"/>
            </a:pPr>
            <a:r>
              <a:rPr b="1" lang="en-US" sz="1500">
                <a:solidFill>
                  <a:srgbClr val="0000FF"/>
                </a:solidFill>
                <a:latin typeface="Calibri"/>
                <a:ea typeface="Calibri"/>
                <a:cs typeface="Calibri"/>
                <a:sym typeface="Calibri"/>
              </a:rPr>
              <a:t>Provide good estimated cost for the taxpayers.</a:t>
            </a:r>
            <a:endParaRPr b="1" sz="15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1500">
              <a:solidFill>
                <a:srgbClr val="0000FF"/>
              </a:solidFill>
              <a:latin typeface="Calibri"/>
              <a:ea typeface="Calibri"/>
              <a:cs typeface="Calibri"/>
              <a:sym typeface="Calibri"/>
            </a:endParaRPr>
          </a:p>
          <a:p>
            <a:pPr indent="-323850" lvl="0" marL="457200" marR="0" rtl="0" algn="l">
              <a:lnSpc>
                <a:spcPct val="100000"/>
              </a:lnSpc>
              <a:spcBef>
                <a:spcPts val="0"/>
              </a:spcBef>
              <a:spcAft>
                <a:spcPts val="0"/>
              </a:spcAft>
              <a:buClr>
                <a:srgbClr val="0000FF"/>
              </a:buClr>
              <a:buSzPts val="1500"/>
              <a:buFont typeface="Calibri"/>
              <a:buChar char="●"/>
            </a:pPr>
            <a:r>
              <a:rPr b="1" lang="en-US" sz="1500">
                <a:solidFill>
                  <a:srgbClr val="0000FF"/>
                </a:solidFill>
                <a:latin typeface="Calibri"/>
                <a:ea typeface="Calibri"/>
                <a:cs typeface="Calibri"/>
                <a:sym typeface="Calibri"/>
              </a:rPr>
              <a:t>2028 - East Fairhaven Debt Paid </a:t>
            </a:r>
            <a:br>
              <a:rPr b="1" lang="en-US" sz="1500">
                <a:solidFill>
                  <a:srgbClr val="0000FF"/>
                </a:solidFill>
                <a:latin typeface="Calibri"/>
                <a:ea typeface="Calibri"/>
                <a:cs typeface="Calibri"/>
                <a:sym typeface="Calibri"/>
              </a:rPr>
            </a:br>
            <a:endParaRPr b="1" sz="1500">
              <a:solidFill>
                <a:srgbClr val="0000FF"/>
              </a:solidFill>
              <a:latin typeface="Calibri"/>
              <a:ea typeface="Calibri"/>
              <a:cs typeface="Calibri"/>
              <a:sym typeface="Calibri"/>
            </a:endParaRPr>
          </a:p>
          <a:p>
            <a:pPr indent="-323850" lvl="0" marL="457200" marR="0" rtl="0" algn="l">
              <a:lnSpc>
                <a:spcPct val="100000"/>
              </a:lnSpc>
              <a:spcBef>
                <a:spcPts val="0"/>
              </a:spcBef>
              <a:spcAft>
                <a:spcPts val="0"/>
              </a:spcAft>
              <a:buClr>
                <a:srgbClr val="0000FF"/>
              </a:buClr>
              <a:buSzPts val="1500"/>
              <a:buFont typeface="Calibri"/>
              <a:buChar char="●"/>
            </a:pPr>
            <a:r>
              <a:rPr b="1" lang="en-US" sz="1500">
                <a:solidFill>
                  <a:srgbClr val="0000FF"/>
                </a:solidFill>
                <a:latin typeface="Calibri"/>
                <a:ea typeface="Calibri"/>
                <a:cs typeface="Calibri"/>
                <a:sym typeface="Calibri"/>
              </a:rPr>
              <a:t>2032 - Wood School Debt Paid</a:t>
            </a:r>
            <a:endParaRPr b="1" sz="1500">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1" sz="1500">
              <a:solidFill>
                <a:srgbClr val="0000FF"/>
              </a:solidFill>
              <a:latin typeface="Calibri"/>
              <a:ea typeface="Calibri"/>
              <a:cs typeface="Calibri"/>
              <a:sym typeface="Calibri"/>
            </a:endParaRPr>
          </a:p>
          <a:p>
            <a:pPr indent="-323850" lvl="0" marL="457200" marR="0" rtl="0" algn="l">
              <a:lnSpc>
                <a:spcPct val="100000"/>
              </a:lnSpc>
              <a:spcBef>
                <a:spcPts val="0"/>
              </a:spcBef>
              <a:spcAft>
                <a:spcPts val="0"/>
              </a:spcAft>
              <a:buClr>
                <a:srgbClr val="0000FF"/>
              </a:buClr>
              <a:buSzPts val="1500"/>
              <a:buFont typeface="Calibri"/>
              <a:buChar char="●"/>
            </a:pPr>
            <a:r>
              <a:rPr b="1" lang="en-US" sz="1500">
                <a:solidFill>
                  <a:srgbClr val="0000FF"/>
                </a:solidFill>
                <a:latin typeface="Calibri"/>
                <a:ea typeface="Calibri"/>
                <a:cs typeface="Calibri"/>
                <a:sym typeface="Calibri"/>
              </a:rPr>
              <a:t>GRANTS - MASSACHUSETTS</a:t>
            </a:r>
            <a:br>
              <a:rPr b="1" lang="en-US" sz="1500">
                <a:solidFill>
                  <a:srgbClr val="0000FF"/>
                </a:solidFill>
                <a:latin typeface="Calibri"/>
                <a:ea typeface="Calibri"/>
                <a:cs typeface="Calibri"/>
                <a:sym typeface="Calibri"/>
              </a:rPr>
            </a:br>
            <a:r>
              <a:rPr b="1" lang="en-US" sz="1500">
                <a:solidFill>
                  <a:srgbClr val="0000FF"/>
                </a:solidFill>
                <a:latin typeface="Calibri"/>
                <a:ea typeface="Calibri"/>
                <a:cs typeface="Calibri"/>
                <a:sym typeface="Calibri"/>
              </a:rPr>
              <a:t>“PUBLIC SAFETY </a:t>
            </a:r>
            <a:r>
              <a:rPr b="1" lang="en-US" sz="1500">
                <a:solidFill>
                  <a:srgbClr val="0000FF"/>
                </a:solidFill>
                <a:latin typeface="Calibri"/>
                <a:ea typeface="Calibri"/>
                <a:cs typeface="Calibri"/>
                <a:sym typeface="Calibri"/>
              </a:rPr>
              <a:t>BUILDING</a:t>
            </a:r>
            <a:r>
              <a:rPr b="1" lang="en-US" sz="1500">
                <a:solidFill>
                  <a:srgbClr val="0000FF"/>
                </a:solidFill>
                <a:latin typeface="Calibri"/>
                <a:ea typeface="Calibri"/>
                <a:cs typeface="Calibri"/>
                <a:sym typeface="Calibri"/>
              </a:rPr>
              <a:t> AUTHORITY”</a:t>
            </a:r>
            <a:endParaRPr b="1" sz="1500">
              <a:solidFill>
                <a:srgbClr val="0000FF"/>
              </a:solidFill>
              <a:latin typeface="Calibri"/>
              <a:ea typeface="Calibri"/>
              <a:cs typeface="Calibri"/>
              <a:sym typeface="Calibri"/>
            </a:endParaRPr>
          </a:p>
          <a:p>
            <a:pPr indent="-323850" lvl="1" marL="914400" marR="0" rtl="0" algn="l">
              <a:lnSpc>
                <a:spcPct val="100000"/>
              </a:lnSpc>
              <a:spcBef>
                <a:spcPts val="0"/>
              </a:spcBef>
              <a:spcAft>
                <a:spcPts val="0"/>
              </a:spcAft>
              <a:buClr>
                <a:srgbClr val="0000FF"/>
              </a:buClr>
              <a:buSzPts val="1500"/>
              <a:buFont typeface="Calibri"/>
              <a:buChar char="○"/>
            </a:pPr>
            <a:r>
              <a:rPr b="1" lang="en-US" sz="1500">
                <a:solidFill>
                  <a:srgbClr val="0000FF"/>
                </a:solidFill>
                <a:latin typeface="Calibri"/>
                <a:ea typeface="Calibri"/>
                <a:cs typeface="Calibri"/>
                <a:sym typeface="Calibri"/>
              </a:rPr>
              <a:t>Massachusetts</a:t>
            </a:r>
            <a:r>
              <a:rPr b="1" lang="en-US" sz="1500">
                <a:solidFill>
                  <a:srgbClr val="0000FF"/>
                </a:solidFill>
                <a:latin typeface="Calibri"/>
                <a:ea typeface="Calibri"/>
                <a:cs typeface="Calibri"/>
                <a:sym typeface="Calibri"/>
              </a:rPr>
              <a:t> Senate Bill S.1641 </a:t>
            </a:r>
            <a:endParaRPr b="1" sz="1500">
              <a:solidFill>
                <a:srgbClr val="0000FF"/>
              </a:solidFill>
              <a:latin typeface="Calibri"/>
              <a:ea typeface="Calibri"/>
              <a:cs typeface="Calibri"/>
              <a:sym typeface="Calibri"/>
            </a:endParaRPr>
          </a:p>
          <a:p>
            <a:pPr indent="-323850" lvl="1" marL="914400" marR="0" rtl="0" algn="l">
              <a:lnSpc>
                <a:spcPct val="100000"/>
              </a:lnSpc>
              <a:spcBef>
                <a:spcPts val="0"/>
              </a:spcBef>
              <a:spcAft>
                <a:spcPts val="0"/>
              </a:spcAft>
              <a:buClr>
                <a:srgbClr val="0000FF"/>
              </a:buClr>
              <a:buSzPts val="1500"/>
              <a:buFont typeface="Calibri"/>
              <a:buChar char="○"/>
            </a:pPr>
            <a:r>
              <a:rPr b="1" lang="en-US" sz="1500">
                <a:solidFill>
                  <a:srgbClr val="0000FF"/>
                </a:solidFill>
                <a:latin typeface="Calibri"/>
                <a:ea typeface="Calibri"/>
                <a:cs typeface="Calibri"/>
                <a:sym typeface="Calibri"/>
              </a:rPr>
              <a:t>Filed (02/2025)</a:t>
            </a:r>
            <a:br>
              <a:rPr b="1" lang="en-US" sz="1500">
                <a:solidFill>
                  <a:srgbClr val="0000FF"/>
                </a:solidFill>
                <a:latin typeface="Calibri"/>
                <a:ea typeface="Calibri"/>
                <a:cs typeface="Calibri"/>
                <a:sym typeface="Calibri"/>
              </a:rPr>
            </a:br>
            <a:endParaRPr b="1" sz="1500">
              <a:solidFill>
                <a:srgbClr val="0000FF"/>
              </a:solidFill>
              <a:latin typeface="Calibri"/>
              <a:ea typeface="Calibri"/>
              <a:cs typeface="Calibri"/>
              <a:sym typeface="Calibri"/>
            </a:endParaRPr>
          </a:p>
          <a:p>
            <a:pPr indent="-323850" lvl="0" marL="457200" marR="0" rtl="0" algn="l">
              <a:lnSpc>
                <a:spcPct val="100000"/>
              </a:lnSpc>
              <a:spcBef>
                <a:spcPts val="0"/>
              </a:spcBef>
              <a:spcAft>
                <a:spcPts val="0"/>
              </a:spcAft>
              <a:buClr>
                <a:srgbClr val="0000FF"/>
              </a:buClr>
              <a:buSzPts val="1500"/>
              <a:buFont typeface="Calibri"/>
              <a:buChar char="●"/>
            </a:pPr>
            <a:r>
              <a:rPr b="1" lang="en-US" sz="1500">
                <a:solidFill>
                  <a:srgbClr val="0000FF"/>
                </a:solidFill>
                <a:latin typeface="Calibri"/>
                <a:ea typeface="Calibri"/>
                <a:cs typeface="Calibri"/>
                <a:sym typeface="Calibri"/>
              </a:rPr>
              <a:t>GRANTS - FEDERAL</a:t>
            </a:r>
            <a:endParaRPr b="1" sz="1500">
              <a:solidFill>
                <a:srgbClr val="0000FF"/>
              </a:solidFill>
              <a:latin typeface="Calibri"/>
              <a:ea typeface="Calibri"/>
              <a:cs typeface="Calibri"/>
              <a:sym typeface="Calibri"/>
            </a:endParaRPr>
          </a:p>
          <a:p>
            <a:pPr indent="-323850" lvl="1" marL="914400" marR="0" rtl="0" algn="l">
              <a:lnSpc>
                <a:spcPct val="100000"/>
              </a:lnSpc>
              <a:spcBef>
                <a:spcPts val="0"/>
              </a:spcBef>
              <a:spcAft>
                <a:spcPts val="0"/>
              </a:spcAft>
              <a:buClr>
                <a:srgbClr val="0000FF"/>
              </a:buClr>
              <a:buSzPts val="1500"/>
              <a:buFont typeface="Calibri"/>
              <a:buChar char="○"/>
            </a:pPr>
            <a:r>
              <a:rPr b="1" lang="en-US" sz="1500">
                <a:solidFill>
                  <a:srgbClr val="0000FF"/>
                </a:solidFill>
                <a:latin typeface="Calibri"/>
                <a:ea typeface="Calibri"/>
                <a:cs typeface="Calibri"/>
                <a:sym typeface="Calibri"/>
              </a:rPr>
              <a:t>FEMA </a:t>
            </a:r>
            <a:endParaRPr b="1" sz="1500">
              <a:solidFill>
                <a:srgbClr val="0000FF"/>
              </a:solidFill>
              <a:latin typeface="Calibri"/>
              <a:ea typeface="Calibri"/>
              <a:cs typeface="Calibri"/>
              <a:sym typeface="Calibri"/>
            </a:endParaRPr>
          </a:p>
        </p:txBody>
      </p:sp>
      <p:sp>
        <p:nvSpPr>
          <p:cNvPr id="305" name="Google Shape;305;g346912adaec_0_6"/>
          <p:cNvSpPr txBox="1"/>
          <p:nvPr/>
        </p:nvSpPr>
        <p:spPr>
          <a:xfrm>
            <a:off x="511300" y="3079350"/>
            <a:ext cx="8136300" cy="16377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None/>
            </a:pPr>
            <a:r>
              <a:t/>
            </a:r>
            <a:endParaRPr b="1" sz="1500">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04"/>
                                        </p:tgtEl>
                                        <p:attrNameLst>
                                          <p:attrName>style.visibility</p:attrName>
                                        </p:attrNameLst>
                                      </p:cBhvr>
                                      <p:to>
                                        <p:strVal val="visible"/>
                                      </p:to>
                                    </p:set>
                                    <p:anim calcmode="lin" valueType="num">
                                      <p:cBhvr additive="base">
                                        <p:cTn dur="2200"/>
                                        <p:tgtEl>
                                          <p:spTgt spid="304"/>
                                        </p:tgtEl>
                                        <p:attrNameLst>
                                          <p:attrName>ppt_y</p:attrName>
                                        </p:attrNameLst>
                                      </p:cBhvr>
                                      <p:tavLst>
                                        <p:tav fmla="" tm="0">
                                          <p:val>
                                            <p:strVal val="#ppt_y+1"/>
                                          </p:val>
                                        </p:tav>
                                        <p:tav fmla="" tm="100000">
                                          <p:val>
                                            <p:strVal val="#ppt_y"/>
                                          </p:val>
                                        </p:tav>
                                      </p:tavLst>
                                    </p:anim>
                                  </p:childTnLst>
                                </p:cTn>
                              </p:par>
                            </p:childTnLst>
                          </p:cTn>
                        </p:par>
                        <p:par>
                          <p:cTn fill="hold">
                            <p:stCondLst>
                              <p:cond delay="2200"/>
                            </p:stCondLst>
                            <p:childTnLst>
                              <p:par>
                                <p:cTn fill="hold" nodeType="after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48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309" name="Shape 309"/>
        <p:cNvGrpSpPr/>
        <p:nvPr/>
      </p:nvGrpSpPr>
      <p:grpSpPr>
        <a:xfrm>
          <a:off x="0" y="0"/>
          <a:ext cx="0" cy="0"/>
          <a:chOff x="0" y="0"/>
          <a:chExt cx="0" cy="0"/>
        </a:xfrm>
      </p:grpSpPr>
      <p:sp>
        <p:nvSpPr>
          <p:cNvPr id="310" name="Google Shape;310;g346912adaec_0_26"/>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127000" lvl="0" marL="17145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1" name="Google Shape;311;g346912adaec_0_26"/>
          <p:cNvSpPr txBox="1"/>
          <p:nvPr/>
        </p:nvSpPr>
        <p:spPr>
          <a:xfrm>
            <a:off x="506896" y="174971"/>
            <a:ext cx="7007700"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lang="en-US" sz="2800">
                <a:solidFill>
                  <a:srgbClr val="1C458A"/>
                </a:solidFill>
                <a:latin typeface="Poppins Medium"/>
                <a:ea typeface="Poppins Medium"/>
                <a:cs typeface="Poppins Medium"/>
                <a:sym typeface="Poppins Medium"/>
              </a:rPr>
              <a:t>ARTICLE 20A: Create Public Safety Complex </a:t>
            </a:r>
            <a:r>
              <a:rPr lang="en-US" sz="2800">
                <a:solidFill>
                  <a:srgbClr val="1C458A"/>
                </a:solidFill>
                <a:latin typeface="Poppins Medium"/>
                <a:ea typeface="Poppins Medium"/>
                <a:cs typeface="Poppins Medium"/>
                <a:sym typeface="Poppins Medium"/>
              </a:rPr>
              <a:t>Stabilization</a:t>
            </a:r>
            <a:r>
              <a:rPr lang="en-US" sz="2800">
                <a:solidFill>
                  <a:srgbClr val="1C458A"/>
                </a:solidFill>
                <a:latin typeface="Poppins Medium"/>
                <a:ea typeface="Poppins Medium"/>
                <a:cs typeface="Poppins Medium"/>
                <a:sym typeface="Poppins Medium"/>
              </a:rPr>
              <a:t> Fund</a:t>
            </a:r>
            <a:endParaRPr b="0" i="0" sz="700" u="none" cap="none" strike="noStrike">
              <a:solidFill>
                <a:srgbClr val="000000"/>
              </a:solidFill>
              <a:latin typeface="Arial"/>
              <a:ea typeface="Arial"/>
              <a:cs typeface="Arial"/>
              <a:sym typeface="Arial"/>
            </a:endParaRPr>
          </a:p>
        </p:txBody>
      </p:sp>
      <p:sp>
        <p:nvSpPr>
          <p:cNvPr id="312" name="Google Shape;312;g346912adaec_0_26"/>
          <p:cNvSpPr/>
          <p:nvPr/>
        </p:nvSpPr>
        <p:spPr>
          <a:xfrm>
            <a:off x="506896" y="774732"/>
            <a:ext cx="571500" cy="573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346912adaec_0_26"/>
          <p:cNvSpPr txBox="1"/>
          <p:nvPr/>
        </p:nvSpPr>
        <p:spPr>
          <a:xfrm>
            <a:off x="506900" y="1753050"/>
            <a:ext cx="8114100" cy="19158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FF"/>
              </a:buClr>
              <a:buSzPts val="2000"/>
              <a:buFont typeface="Calibri"/>
              <a:buChar char="●"/>
            </a:pPr>
            <a:r>
              <a:rPr b="1" lang="en-US" sz="2000">
                <a:solidFill>
                  <a:srgbClr val="0000FF"/>
                </a:solidFill>
                <a:latin typeface="Calibri"/>
                <a:ea typeface="Calibri"/>
                <a:cs typeface="Calibri"/>
                <a:sym typeface="Calibri"/>
              </a:rPr>
              <a:t>To see if the Town will vote to create a Public Safety Complex </a:t>
            </a:r>
            <a:r>
              <a:rPr b="1" lang="en-US" sz="2000">
                <a:solidFill>
                  <a:srgbClr val="0000FF"/>
                </a:solidFill>
                <a:latin typeface="Calibri"/>
                <a:ea typeface="Calibri"/>
                <a:cs typeface="Calibri"/>
                <a:sym typeface="Calibri"/>
              </a:rPr>
              <a:t>Stabilization</a:t>
            </a:r>
            <a:r>
              <a:rPr b="1" lang="en-US" sz="2000">
                <a:solidFill>
                  <a:srgbClr val="0000FF"/>
                </a:solidFill>
                <a:latin typeface="Calibri"/>
                <a:ea typeface="Calibri"/>
                <a:cs typeface="Calibri"/>
                <a:sym typeface="Calibri"/>
              </a:rPr>
              <a:t> Fund under Massachusetts General Laws, Chapter 40, Section 5B, effective for fiscal year 2026, </a:t>
            </a:r>
            <a:r>
              <a:rPr b="1" lang="en-US" sz="2000">
                <a:solidFill>
                  <a:srgbClr val="0000FF"/>
                </a:solidFill>
                <a:latin typeface="Calibri"/>
                <a:ea typeface="Calibri"/>
                <a:cs typeface="Calibri"/>
                <a:sym typeface="Calibri"/>
              </a:rPr>
              <a:t>beginning</a:t>
            </a:r>
            <a:r>
              <a:rPr b="1" lang="en-US" sz="2000">
                <a:solidFill>
                  <a:srgbClr val="0000FF"/>
                </a:solidFill>
                <a:latin typeface="Calibri"/>
                <a:ea typeface="Calibri"/>
                <a:cs typeface="Calibri"/>
                <a:sym typeface="Calibri"/>
              </a:rPr>
              <a:t> on July 1, 2025. This fund will be utilized for the acquisition of land and for the </a:t>
            </a:r>
            <a:r>
              <a:rPr b="1" lang="en-US" sz="2000">
                <a:solidFill>
                  <a:srgbClr val="0000FF"/>
                </a:solidFill>
                <a:latin typeface="Calibri"/>
                <a:ea typeface="Calibri"/>
                <a:cs typeface="Calibri"/>
                <a:sym typeface="Calibri"/>
              </a:rPr>
              <a:t>preliminary</a:t>
            </a:r>
            <a:r>
              <a:rPr b="1" lang="en-US" sz="2000">
                <a:solidFill>
                  <a:srgbClr val="0000FF"/>
                </a:solidFill>
                <a:latin typeface="Calibri"/>
                <a:ea typeface="Calibri"/>
                <a:cs typeface="Calibri"/>
                <a:sym typeface="Calibri"/>
              </a:rPr>
              <a:t> design of a Public Safety Complex with possible inclusion of the School </a:t>
            </a:r>
            <a:r>
              <a:rPr b="1" lang="en-US" sz="2000">
                <a:solidFill>
                  <a:srgbClr val="0000FF"/>
                </a:solidFill>
                <a:latin typeface="Calibri"/>
                <a:ea typeface="Calibri"/>
                <a:cs typeface="Calibri"/>
                <a:sym typeface="Calibri"/>
              </a:rPr>
              <a:t>Administration</a:t>
            </a:r>
            <a:r>
              <a:rPr b="1" lang="en-US" sz="2000">
                <a:solidFill>
                  <a:srgbClr val="0000FF"/>
                </a:solidFill>
                <a:latin typeface="Calibri"/>
                <a:ea typeface="Calibri"/>
                <a:cs typeface="Calibri"/>
                <a:sym typeface="Calibri"/>
              </a:rPr>
              <a:t> facility; or take any other action relative thereto.   </a:t>
            </a:r>
            <a:br>
              <a:rPr b="1" lang="en-US" sz="2000">
                <a:solidFill>
                  <a:srgbClr val="0000FF"/>
                </a:solidFill>
                <a:latin typeface="Calibri"/>
                <a:ea typeface="Calibri"/>
                <a:cs typeface="Calibri"/>
                <a:sym typeface="Calibri"/>
              </a:rPr>
            </a:br>
            <a:endParaRPr b="1" sz="2000">
              <a:solidFill>
                <a:srgbClr val="0000FF"/>
              </a:solidFill>
              <a:latin typeface="Calibri"/>
              <a:ea typeface="Calibri"/>
              <a:cs typeface="Calibri"/>
              <a:sym typeface="Calibri"/>
            </a:endParaRPr>
          </a:p>
          <a:p>
            <a:pPr indent="-355600" lvl="0" marL="457200" marR="0" rtl="0" algn="l">
              <a:lnSpc>
                <a:spcPct val="100000"/>
              </a:lnSpc>
              <a:spcBef>
                <a:spcPts val="0"/>
              </a:spcBef>
              <a:spcAft>
                <a:spcPts val="0"/>
              </a:spcAft>
              <a:buClr>
                <a:srgbClr val="0000FF"/>
              </a:buClr>
              <a:buSzPts val="2000"/>
              <a:buFont typeface="Calibri"/>
              <a:buChar char="●"/>
            </a:pPr>
            <a:r>
              <a:rPr b="1" lang="en-US" sz="2000">
                <a:solidFill>
                  <a:srgbClr val="0000FF"/>
                </a:solidFill>
                <a:latin typeface="Calibri"/>
                <a:ea typeface="Calibri"/>
                <a:cs typeface="Calibri"/>
                <a:sym typeface="Calibri"/>
              </a:rPr>
              <a:t>⅔ vote required (see Page 1/2)</a:t>
            </a:r>
            <a:endParaRPr b="1" sz="20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1500">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13"/>
                                        </p:tgtEl>
                                        <p:attrNameLst>
                                          <p:attrName>style.visibility</p:attrName>
                                        </p:attrNameLst>
                                      </p:cBhvr>
                                      <p:to>
                                        <p:strVal val="visible"/>
                                      </p:to>
                                    </p:set>
                                    <p:anim calcmode="lin" valueType="num">
                                      <p:cBhvr additive="base">
                                        <p:cTn dur="2200"/>
                                        <p:tgtEl>
                                          <p:spTgt spid="31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317" name="Shape 317"/>
        <p:cNvGrpSpPr/>
        <p:nvPr/>
      </p:nvGrpSpPr>
      <p:grpSpPr>
        <a:xfrm>
          <a:off x="0" y="0"/>
          <a:ext cx="0" cy="0"/>
          <a:chOff x="0" y="0"/>
          <a:chExt cx="0" cy="0"/>
        </a:xfrm>
      </p:grpSpPr>
      <p:sp>
        <p:nvSpPr>
          <p:cNvPr id="318" name="Google Shape;318;g34c1ea7e51f_0_0"/>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127000" lvl="0" marL="17145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19" name="Google Shape;319;g34c1ea7e51f_0_0"/>
          <p:cNvSpPr txBox="1"/>
          <p:nvPr/>
        </p:nvSpPr>
        <p:spPr>
          <a:xfrm>
            <a:off x="506896" y="174971"/>
            <a:ext cx="7007700"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lang="en-US" sz="2800">
                <a:solidFill>
                  <a:srgbClr val="1C458A"/>
                </a:solidFill>
                <a:latin typeface="Poppins Medium"/>
                <a:ea typeface="Poppins Medium"/>
                <a:cs typeface="Poppins Medium"/>
                <a:sym typeface="Poppins Medium"/>
              </a:rPr>
              <a:t>ARTICLE 20B: Public Safety Complex Stabilization</a:t>
            </a:r>
            <a:endParaRPr b="0" i="0" sz="700" u="none" cap="none" strike="noStrike">
              <a:solidFill>
                <a:srgbClr val="000000"/>
              </a:solidFill>
              <a:latin typeface="Arial"/>
              <a:ea typeface="Arial"/>
              <a:cs typeface="Arial"/>
              <a:sym typeface="Arial"/>
            </a:endParaRPr>
          </a:p>
        </p:txBody>
      </p:sp>
      <p:sp>
        <p:nvSpPr>
          <p:cNvPr id="320" name="Google Shape;320;g34c1ea7e51f_0_0"/>
          <p:cNvSpPr/>
          <p:nvPr/>
        </p:nvSpPr>
        <p:spPr>
          <a:xfrm>
            <a:off x="506896" y="774732"/>
            <a:ext cx="571500" cy="573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34c1ea7e51f_0_0"/>
          <p:cNvSpPr txBox="1"/>
          <p:nvPr/>
        </p:nvSpPr>
        <p:spPr>
          <a:xfrm>
            <a:off x="506900" y="1753050"/>
            <a:ext cx="8114100" cy="19158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FF"/>
              </a:buClr>
              <a:buSzPts val="2000"/>
              <a:buFont typeface="Calibri"/>
              <a:buChar char="●"/>
            </a:pPr>
            <a:r>
              <a:rPr b="1" lang="en-US" sz="2000">
                <a:solidFill>
                  <a:srgbClr val="0000FF"/>
                </a:solidFill>
                <a:latin typeface="Calibri"/>
                <a:ea typeface="Calibri"/>
                <a:cs typeface="Calibri"/>
                <a:sym typeface="Calibri"/>
              </a:rPr>
              <a:t>To see if the Town will vote to transfer the sum of $4,000,000 from the Capital Stabilization Fund to be </a:t>
            </a:r>
            <a:r>
              <a:rPr b="1" lang="en-US" sz="2000">
                <a:solidFill>
                  <a:srgbClr val="0000FF"/>
                </a:solidFill>
                <a:latin typeface="Calibri"/>
                <a:ea typeface="Calibri"/>
                <a:cs typeface="Calibri"/>
                <a:sym typeface="Calibri"/>
              </a:rPr>
              <a:t>deposited</a:t>
            </a:r>
            <a:r>
              <a:rPr b="1" lang="en-US" sz="2000">
                <a:solidFill>
                  <a:srgbClr val="0000FF"/>
                </a:solidFill>
                <a:latin typeface="Calibri"/>
                <a:ea typeface="Calibri"/>
                <a:cs typeface="Calibri"/>
                <a:sym typeface="Calibri"/>
              </a:rPr>
              <a:t> in the Public Safety COmplex </a:t>
            </a:r>
            <a:r>
              <a:rPr b="1" lang="en-US" sz="2000">
                <a:solidFill>
                  <a:srgbClr val="0000FF"/>
                </a:solidFill>
                <a:latin typeface="Calibri"/>
                <a:ea typeface="Calibri"/>
                <a:cs typeface="Calibri"/>
                <a:sym typeface="Calibri"/>
              </a:rPr>
              <a:t>Stabilization</a:t>
            </a:r>
            <a:r>
              <a:rPr b="1" lang="en-US" sz="2000">
                <a:solidFill>
                  <a:srgbClr val="0000FF"/>
                </a:solidFill>
                <a:latin typeface="Calibri"/>
                <a:ea typeface="Calibri"/>
                <a:cs typeface="Calibri"/>
                <a:sym typeface="Calibri"/>
              </a:rPr>
              <a:t> Fund as authorized by Massachusetts General Laws, Chapter 40, Section 5B, or take any other action relative thereto.</a:t>
            </a:r>
            <a:endParaRPr b="1" sz="2000">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1" sz="2000">
              <a:solidFill>
                <a:srgbClr val="0000FF"/>
              </a:solidFill>
              <a:latin typeface="Calibri"/>
              <a:ea typeface="Calibri"/>
              <a:cs typeface="Calibri"/>
              <a:sym typeface="Calibri"/>
            </a:endParaRPr>
          </a:p>
          <a:p>
            <a:pPr indent="-355600" lvl="0" marL="457200" marR="0" rtl="0" algn="l">
              <a:lnSpc>
                <a:spcPct val="100000"/>
              </a:lnSpc>
              <a:spcBef>
                <a:spcPts val="0"/>
              </a:spcBef>
              <a:spcAft>
                <a:spcPts val="0"/>
              </a:spcAft>
              <a:buClr>
                <a:srgbClr val="0000FF"/>
              </a:buClr>
              <a:buSzPts val="2000"/>
              <a:buFont typeface="Calibri"/>
              <a:buChar char="●"/>
            </a:pPr>
            <a:r>
              <a:rPr b="1" lang="en-US" sz="2000">
                <a:solidFill>
                  <a:srgbClr val="0000FF"/>
                </a:solidFill>
                <a:latin typeface="Calibri"/>
                <a:ea typeface="Calibri"/>
                <a:cs typeface="Calibri"/>
                <a:sym typeface="Calibri"/>
              </a:rPr>
              <a:t>⅔ vote required (see Page 3)</a:t>
            </a:r>
            <a:endParaRPr b="1" sz="20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1500">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21"/>
                                        </p:tgtEl>
                                        <p:attrNameLst>
                                          <p:attrName>style.visibility</p:attrName>
                                        </p:attrNameLst>
                                      </p:cBhvr>
                                      <p:to>
                                        <p:strVal val="visible"/>
                                      </p:to>
                                    </p:set>
                                    <p:anim calcmode="lin" valueType="num">
                                      <p:cBhvr additive="base">
                                        <p:cTn dur="2200"/>
                                        <p:tgtEl>
                                          <p:spTgt spid="32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325" name="Shape 325"/>
        <p:cNvGrpSpPr/>
        <p:nvPr/>
      </p:nvGrpSpPr>
      <p:grpSpPr>
        <a:xfrm>
          <a:off x="0" y="0"/>
          <a:ext cx="0" cy="0"/>
          <a:chOff x="0" y="0"/>
          <a:chExt cx="0" cy="0"/>
        </a:xfrm>
      </p:grpSpPr>
      <p:sp>
        <p:nvSpPr>
          <p:cNvPr id="326" name="Google Shape;326;g34c1ea7e51f_0_7"/>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127000" lvl="0" marL="17145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27" name="Google Shape;327;g34c1ea7e51f_0_7"/>
          <p:cNvSpPr txBox="1"/>
          <p:nvPr/>
        </p:nvSpPr>
        <p:spPr>
          <a:xfrm>
            <a:off x="506896" y="174971"/>
            <a:ext cx="7007700"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lang="en-US" sz="2800">
                <a:solidFill>
                  <a:srgbClr val="1C458A"/>
                </a:solidFill>
                <a:latin typeface="Poppins Medium"/>
                <a:ea typeface="Poppins Medium"/>
                <a:cs typeface="Poppins Medium"/>
                <a:sym typeface="Poppins Medium"/>
              </a:rPr>
              <a:t>Appropriations</a:t>
            </a:r>
            <a:r>
              <a:rPr lang="en-US" sz="2800">
                <a:solidFill>
                  <a:srgbClr val="1C458A"/>
                </a:solidFill>
                <a:latin typeface="Poppins Medium"/>
                <a:ea typeface="Poppins Medium"/>
                <a:cs typeface="Poppins Medium"/>
                <a:sym typeface="Poppins Medium"/>
              </a:rPr>
              <a:t> from Public Safety Stabilization Account </a:t>
            </a:r>
            <a:endParaRPr b="0" i="0" sz="700" u="none" cap="none" strike="noStrike">
              <a:solidFill>
                <a:srgbClr val="000000"/>
              </a:solidFill>
              <a:latin typeface="Arial"/>
              <a:ea typeface="Arial"/>
              <a:cs typeface="Arial"/>
              <a:sym typeface="Arial"/>
            </a:endParaRPr>
          </a:p>
        </p:txBody>
      </p:sp>
      <p:sp>
        <p:nvSpPr>
          <p:cNvPr id="328" name="Google Shape;328;g34c1ea7e51f_0_7"/>
          <p:cNvSpPr/>
          <p:nvPr/>
        </p:nvSpPr>
        <p:spPr>
          <a:xfrm>
            <a:off x="506896" y="774732"/>
            <a:ext cx="571500" cy="573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34c1ea7e51f_0_7"/>
          <p:cNvSpPr txBox="1"/>
          <p:nvPr/>
        </p:nvSpPr>
        <p:spPr>
          <a:xfrm>
            <a:off x="506900" y="1753050"/>
            <a:ext cx="8114100" cy="19158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FF"/>
              </a:buClr>
              <a:buSzPts val="2000"/>
              <a:buFont typeface="Calibri"/>
              <a:buChar char="●"/>
            </a:pPr>
            <a:r>
              <a:rPr b="1" lang="en-US" sz="2000">
                <a:solidFill>
                  <a:srgbClr val="0000FF"/>
                </a:solidFill>
                <a:latin typeface="Calibri"/>
                <a:ea typeface="Calibri"/>
                <a:cs typeface="Calibri"/>
                <a:sym typeface="Calibri"/>
              </a:rPr>
              <a:t>Chapter 77 of the Acts of 2023, </a:t>
            </a:r>
            <a:r>
              <a:rPr b="1" lang="en-US" sz="2000">
                <a:solidFill>
                  <a:srgbClr val="0000FF"/>
                </a:solidFill>
                <a:latin typeface="Calibri"/>
                <a:ea typeface="Calibri"/>
                <a:cs typeface="Calibri"/>
                <a:sym typeface="Calibri"/>
              </a:rPr>
              <a:t>appropriations</a:t>
            </a:r>
            <a:r>
              <a:rPr b="1" lang="en-US" sz="2000">
                <a:solidFill>
                  <a:srgbClr val="0000FF"/>
                </a:solidFill>
                <a:latin typeface="Calibri"/>
                <a:ea typeface="Calibri"/>
                <a:cs typeface="Calibri"/>
                <a:sym typeface="Calibri"/>
              </a:rPr>
              <a:t> </a:t>
            </a:r>
            <a:r>
              <a:rPr b="1" lang="en-US" sz="2000">
                <a:solidFill>
                  <a:srgbClr val="0000FF"/>
                </a:solidFill>
                <a:latin typeface="Calibri"/>
                <a:ea typeface="Calibri"/>
                <a:cs typeface="Calibri"/>
                <a:sym typeface="Calibri"/>
              </a:rPr>
              <a:t>for</a:t>
            </a:r>
            <a:r>
              <a:rPr b="1" lang="en-US" sz="2000">
                <a:solidFill>
                  <a:srgbClr val="0000FF"/>
                </a:solidFill>
                <a:latin typeface="Calibri"/>
                <a:ea typeface="Calibri"/>
                <a:cs typeface="Calibri"/>
                <a:sym typeface="Calibri"/>
              </a:rPr>
              <a:t> a special purpose stabilization fund must only </a:t>
            </a:r>
            <a:r>
              <a:rPr b="1" lang="en-US" sz="2000">
                <a:solidFill>
                  <a:srgbClr val="0000FF"/>
                </a:solidFill>
                <a:latin typeface="Calibri"/>
                <a:ea typeface="Calibri"/>
                <a:cs typeface="Calibri"/>
                <a:sym typeface="Calibri"/>
              </a:rPr>
              <a:t>be</a:t>
            </a:r>
            <a:r>
              <a:rPr b="1" lang="en-US" sz="2000">
                <a:solidFill>
                  <a:srgbClr val="0000FF"/>
                </a:solidFill>
                <a:latin typeface="Calibri"/>
                <a:ea typeface="Calibri"/>
                <a:cs typeface="Calibri"/>
                <a:sym typeface="Calibri"/>
              </a:rPr>
              <a:t> approved by majority vote.</a:t>
            </a:r>
            <a:endParaRPr b="1" sz="2000">
              <a:solidFill>
                <a:srgbClr val="0000FF"/>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1" sz="2000">
              <a:solidFill>
                <a:srgbClr val="0000FF"/>
              </a:solidFill>
              <a:latin typeface="Calibri"/>
              <a:ea typeface="Calibri"/>
              <a:cs typeface="Calibri"/>
              <a:sym typeface="Calibri"/>
            </a:endParaRPr>
          </a:p>
          <a:p>
            <a:pPr indent="-355600" lvl="0" marL="457200" marR="0" rtl="0" algn="l">
              <a:lnSpc>
                <a:spcPct val="100000"/>
              </a:lnSpc>
              <a:spcBef>
                <a:spcPts val="0"/>
              </a:spcBef>
              <a:spcAft>
                <a:spcPts val="0"/>
              </a:spcAft>
              <a:buClr>
                <a:srgbClr val="0000FF"/>
              </a:buClr>
              <a:buSzPts val="2000"/>
              <a:buFont typeface="Calibri"/>
              <a:buChar char="●"/>
            </a:pPr>
            <a:r>
              <a:rPr b="1" lang="en-US" sz="2000">
                <a:solidFill>
                  <a:srgbClr val="0000FF"/>
                </a:solidFill>
                <a:latin typeface="Calibri"/>
                <a:ea typeface="Calibri"/>
                <a:cs typeface="Calibri"/>
                <a:sym typeface="Calibri"/>
              </a:rPr>
              <a:t>Majority Vote (see Page 1)</a:t>
            </a:r>
            <a:endParaRPr b="1" sz="20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1500">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2200"/>
                                        <p:tgtEl>
                                          <p:spTgt spid="32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333" name="Shape 333"/>
        <p:cNvGrpSpPr/>
        <p:nvPr/>
      </p:nvGrpSpPr>
      <p:grpSpPr>
        <a:xfrm>
          <a:off x="0" y="0"/>
          <a:ext cx="0" cy="0"/>
          <a:chOff x="0" y="0"/>
          <a:chExt cx="0" cy="0"/>
        </a:xfrm>
      </p:grpSpPr>
      <p:sp>
        <p:nvSpPr>
          <p:cNvPr id="334" name="Google Shape;334;p4"/>
          <p:cNvSpPr txBox="1"/>
          <p:nvPr/>
        </p:nvSpPr>
        <p:spPr>
          <a:xfrm>
            <a:off x="415335" y="381050"/>
            <a:ext cx="7965000" cy="51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400"/>
              <a:buFont typeface="Arial"/>
              <a:buNone/>
            </a:pPr>
            <a:r>
              <a:rPr b="1" i="0" lang="en-US" sz="3400" u="none" cap="none" strike="noStrike">
                <a:solidFill>
                  <a:srgbClr val="1C458A"/>
                </a:solidFill>
                <a:latin typeface="Poppins"/>
                <a:ea typeface="Poppins"/>
                <a:cs typeface="Poppins"/>
                <a:sym typeface="Poppins"/>
              </a:rPr>
              <a:t>Conceptual Layout - Bridge St.</a:t>
            </a:r>
            <a:endParaRPr b="0" i="0" sz="700" u="none" cap="none" strike="noStrike">
              <a:solidFill>
                <a:srgbClr val="000000"/>
              </a:solidFill>
              <a:latin typeface="Arial"/>
              <a:ea typeface="Arial"/>
              <a:cs typeface="Arial"/>
              <a:sym typeface="Arial"/>
            </a:endParaRPr>
          </a:p>
        </p:txBody>
      </p:sp>
      <p:sp>
        <p:nvSpPr>
          <p:cNvPr id="335" name="Google Shape;335;p4"/>
          <p:cNvSpPr/>
          <p:nvPr/>
        </p:nvSpPr>
        <p:spPr>
          <a:xfrm>
            <a:off x="460392" y="1303057"/>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4"/>
          <p:cNvSpPr/>
          <p:nvPr/>
        </p:nvSpPr>
        <p:spPr>
          <a:xfrm>
            <a:off x="8553450" y="3673051"/>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337" name="Google Shape;337;p4"/>
          <p:cNvSpPr/>
          <p:nvPr/>
        </p:nvSpPr>
        <p:spPr>
          <a:xfrm>
            <a:off x="8553450" y="-555554"/>
            <a:ext cx="666750" cy="4114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https://mail.google.com/mail/u/0?ui=2&amp;ik=fa3e6b7dea&amp;attid=0.1&amp;permmsgid=msg-a:r6842054140935769759&amp;th=16efb899c38584fe&amp;view=fimg&amp;sz=s0-l75-ft&amp;attbid=ANGjdJ-Ker_VEA5RkehhjViVpfOxBO9JZVSzEzA4R1vbxxI5uFI53YrQIKN7Qzhm_cwr6hXekSWrrsCqunGlWQ5CQFL2lXkreF5tMKM3vFq5uTGLIo3Q10HFFNBWcUQ&amp;disp=emb&amp;realattid=16efb896a296df0c7ee1" id="338" name="Google Shape;338;p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9" name="Google Shape;339;p4"/>
          <p:cNvPicPr preferRelativeResize="0"/>
          <p:nvPr/>
        </p:nvPicPr>
        <p:blipFill rotWithShape="1">
          <a:blip r:embed="rId3">
            <a:alphaModFix/>
          </a:blip>
          <a:srcRect b="0" l="0" r="0" t="0"/>
          <a:stretch/>
        </p:blipFill>
        <p:spPr>
          <a:xfrm>
            <a:off x="460400" y="930575"/>
            <a:ext cx="7483789" cy="4114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343" name="Shape 343"/>
        <p:cNvGrpSpPr/>
        <p:nvPr/>
      </p:nvGrpSpPr>
      <p:grpSpPr>
        <a:xfrm>
          <a:off x="0" y="0"/>
          <a:ext cx="0" cy="0"/>
          <a:chOff x="0" y="0"/>
          <a:chExt cx="0" cy="0"/>
        </a:xfrm>
      </p:grpSpPr>
      <p:sp>
        <p:nvSpPr>
          <p:cNvPr id="344" name="Google Shape;344;gfb0754f23f_0_17"/>
          <p:cNvSpPr txBox="1"/>
          <p:nvPr/>
        </p:nvSpPr>
        <p:spPr>
          <a:xfrm>
            <a:off x="415335" y="381050"/>
            <a:ext cx="7965000" cy="51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400"/>
              <a:buFont typeface="Arial"/>
              <a:buNone/>
            </a:pPr>
            <a:r>
              <a:rPr b="1" i="0" lang="en-US" sz="3400" u="none" cap="none" strike="noStrike">
                <a:solidFill>
                  <a:srgbClr val="1C458A"/>
                </a:solidFill>
                <a:latin typeface="Poppins"/>
                <a:ea typeface="Poppins"/>
                <a:cs typeface="Poppins"/>
                <a:sym typeface="Poppins"/>
              </a:rPr>
              <a:t>Conceptual Layout - Bridge St.</a:t>
            </a:r>
            <a:endParaRPr b="0" i="0" sz="700" u="none" cap="none" strike="noStrike">
              <a:solidFill>
                <a:srgbClr val="000000"/>
              </a:solidFill>
              <a:latin typeface="Arial"/>
              <a:ea typeface="Arial"/>
              <a:cs typeface="Arial"/>
              <a:sym typeface="Arial"/>
            </a:endParaRPr>
          </a:p>
        </p:txBody>
      </p:sp>
      <p:sp>
        <p:nvSpPr>
          <p:cNvPr id="345" name="Google Shape;345;gfb0754f23f_0_17"/>
          <p:cNvSpPr/>
          <p:nvPr/>
        </p:nvSpPr>
        <p:spPr>
          <a:xfrm>
            <a:off x="460392" y="1303057"/>
            <a:ext cx="571500" cy="573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fb0754f23f_0_17"/>
          <p:cNvSpPr/>
          <p:nvPr/>
        </p:nvSpPr>
        <p:spPr>
          <a:xfrm>
            <a:off x="8553450" y="3673051"/>
            <a:ext cx="1877019" cy="1877917"/>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347" name="Google Shape;347;gfb0754f23f_0_17"/>
          <p:cNvSpPr/>
          <p:nvPr/>
        </p:nvSpPr>
        <p:spPr>
          <a:xfrm>
            <a:off x="8553450" y="-555554"/>
            <a:ext cx="666600" cy="4114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https://mail.google.com/mail/u/0?ui=2&amp;ik=fa3e6b7dea&amp;attid=0.1&amp;permmsgid=msg-a:r6842054140935769759&amp;th=16efb899c38584fe&amp;view=fimg&amp;sz=s0-l75-ft&amp;attbid=ANGjdJ-Ker_VEA5RkehhjViVpfOxBO9JZVSzEzA4R1vbxxI5uFI53YrQIKN7Qzhm_cwr6hXekSWrrsCqunGlWQ5CQFL2lXkreF5tMKM3vFq5uTGLIo3Q10HFFNBWcUQ&amp;disp=emb&amp;realattid=16efb896a296df0c7ee1" id="348" name="Google Shape;348;gfb0754f23f_0_17"/>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9" name="Google Shape;349;gfb0754f23f_0_17"/>
          <p:cNvPicPr preferRelativeResize="0"/>
          <p:nvPr/>
        </p:nvPicPr>
        <p:blipFill rotWithShape="1">
          <a:blip r:embed="rId3">
            <a:alphaModFix/>
          </a:blip>
          <a:srcRect b="0" l="0" r="0" t="0"/>
          <a:stretch/>
        </p:blipFill>
        <p:spPr>
          <a:xfrm>
            <a:off x="415326" y="1054750"/>
            <a:ext cx="7564575" cy="39431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353" name="Shape 353"/>
        <p:cNvGrpSpPr/>
        <p:nvPr/>
      </p:nvGrpSpPr>
      <p:grpSpPr>
        <a:xfrm>
          <a:off x="0" y="0"/>
          <a:ext cx="0" cy="0"/>
          <a:chOff x="0" y="0"/>
          <a:chExt cx="0" cy="0"/>
        </a:xfrm>
      </p:grpSpPr>
      <p:sp>
        <p:nvSpPr>
          <p:cNvPr id="354" name="Google Shape;354;g7b73052480_3_20"/>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127000" lvl="0" marL="17145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55" name="Google Shape;355;g7b73052480_3_20"/>
          <p:cNvSpPr txBox="1"/>
          <p:nvPr/>
        </p:nvSpPr>
        <p:spPr>
          <a:xfrm>
            <a:off x="454996" y="123121"/>
            <a:ext cx="7007700"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b="0" i="0" lang="en-US" sz="1800" u="none" cap="none" strike="noStrike">
                <a:solidFill>
                  <a:srgbClr val="1C458A"/>
                </a:solidFill>
                <a:latin typeface="Arial"/>
                <a:ea typeface="Arial"/>
                <a:cs typeface="Arial"/>
                <a:sym typeface="Arial"/>
              </a:rPr>
              <a:t>Schematic Drawings of Possible Layout</a:t>
            </a:r>
            <a:endParaRPr b="0" i="0" sz="700" u="none" cap="none" strike="noStrike">
              <a:solidFill>
                <a:srgbClr val="000000"/>
              </a:solidFill>
              <a:latin typeface="Arial"/>
              <a:ea typeface="Arial"/>
              <a:cs typeface="Arial"/>
              <a:sym typeface="Arial"/>
            </a:endParaRPr>
          </a:p>
        </p:txBody>
      </p:sp>
      <p:sp>
        <p:nvSpPr>
          <p:cNvPr id="356" name="Google Shape;356;g7b73052480_3_20"/>
          <p:cNvSpPr txBox="1"/>
          <p:nvPr/>
        </p:nvSpPr>
        <p:spPr>
          <a:xfrm>
            <a:off x="526125" y="1081875"/>
            <a:ext cx="8114100" cy="19158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Calibri"/>
              <a:ea typeface="Calibri"/>
              <a:cs typeface="Calibri"/>
              <a:sym typeface="Calibri"/>
            </a:endParaRPr>
          </a:p>
        </p:txBody>
      </p:sp>
      <p:sp>
        <p:nvSpPr>
          <p:cNvPr id="357" name="Google Shape;357;g7b73052480_3_20"/>
          <p:cNvSpPr txBox="1"/>
          <p:nvPr/>
        </p:nvSpPr>
        <p:spPr>
          <a:xfrm>
            <a:off x="148200" y="3079350"/>
            <a:ext cx="8136300" cy="16377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358" name="Google Shape;358;g7b73052480_3_20"/>
          <p:cNvPicPr preferRelativeResize="0"/>
          <p:nvPr/>
        </p:nvPicPr>
        <p:blipFill rotWithShape="1">
          <a:blip r:embed="rId3">
            <a:alphaModFix/>
          </a:blip>
          <a:srcRect b="0" l="0" r="0" t="0"/>
          <a:stretch/>
        </p:blipFill>
        <p:spPr>
          <a:xfrm rot="-5400000">
            <a:off x="1919223" y="-837324"/>
            <a:ext cx="4520101" cy="73062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2200"/>
                                        <p:tgtEl>
                                          <p:spTgt spid="356"/>
                                        </p:tgtEl>
                                        <p:attrNameLst>
                                          <p:attrName>ppt_y</p:attrName>
                                        </p:attrNameLst>
                                      </p:cBhvr>
                                      <p:tavLst>
                                        <p:tav fmla="" tm="0">
                                          <p:val>
                                            <p:strVal val="#ppt_y+1"/>
                                          </p:val>
                                        </p:tav>
                                        <p:tav fmla="" tm="100000">
                                          <p:val>
                                            <p:strVal val="#ppt_y"/>
                                          </p:val>
                                        </p:tav>
                                      </p:tavLst>
                                    </p:anim>
                                  </p:childTnLst>
                                </p:cTn>
                              </p:par>
                            </p:childTnLst>
                          </p:cTn>
                        </p:par>
                        <p:par>
                          <p:cTn fill="hold">
                            <p:stCondLst>
                              <p:cond delay="2200"/>
                            </p:stCondLst>
                            <p:childTnLst>
                              <p:par>
                                <p:cTn fill="hold" nodeType="after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48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4"/>
          <p:cNvPicPr preferRelativeResize="0"/>
          <p:nvPr/>
        </p:nvPicPr>
        <p:blipFill rotWithShape="1">
          <a:blip r:embed="rId3">
            <a:alphaModFix/>
          </a:blip>
          <a:srcRect b="0" l="0" r="0" t="0"/>
          <a:stretch/>
        </p:blipFill>
        <p:spPr>
          <a:xfrm>
            <a:off x="259350" y="135175"/>
            <a:ext cx="8718249" cy="4804450"/>
          </a:xfrm>
          <a:prstGeom prst="rect">
            <a:avLst/>
          </a:prstGeom>
          <a:noFill/>
          <a:ln>
            <a:noFill/>
          </a:ln>
        </p:spPr>
      </p:pic>
      <p:sp>
        <p:nvSpPr>
          <p:cNvPr id="95" name="Google Shape;95;p14"/>
          <p:cNvSpPr txBox="1"/>
          <p:nvPr/>
        </p:nvSpPr>
        <p:spPr>
          <a:xfrm>
            <a:off x="8265650" y="180250"/>
            <a:ext cx="837000" cy="117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 name="Google Shape;96;p14"/>
          <p:cNvSpPr txBox="1"/>
          <p:nvPr/>
        </p:nvSpPr>
        <p:spPr>
          <a:xfrm>
            <a:off x="7145550" y="135175"/>
            <a:ext cx="1924800" cy="127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362" name="Shape 362"/>
        <p:cNvGrpSpPr/>
        <p:nvPr/>
      </p:nvGrpSpPr>
      <p:grpSpPr>
        <a:xfrm>
          <a:off x="0" y="0"/>
          <a:ext cx="0" cy="0"/>
          <a:chOff x="0" y="0"/>
          <a:chExt cx="0" cy="0"/>
        </a:xfrm>
      </p:grpSpPr>
      <p:sp>
        <p:nvSpPr>
          <p:cNvPr id="363" name="Google Shape;363;g7b73052480_3_29"/>
          <p:cNvSpPr txBox="1"/>
          <p:nvPr/>
        </p:nvSpPr>
        <p:spPr>
          <a:xfrm>
            <a:off x="514350" y="1377881"/>
            <a:ext cx="3227400" cy="247500"/>
          </a:xfrm>
          <a:prstGeom prst="rect">
            <a:avLst/>
          </a:prstGeom>
          <a:noFill/>
          <a:ln>
            <a:noFill/>
          </a:ln>
        </p:spPr>
        <p:txBody>
          <a:bodyPr anchorCtr="0" anchor="t" bIns="0" lIns="0" spcFirstLastPara="1" rIns="0" wrap="square" tIns="0">
            <a:noAutofit/>
          </a:bodyPr>
          <a:lstStyle/>
          <a:p>
            <a:pPr indent="-127000" lvl="0" marL="17145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64" name="Google Shape;364;g7b73052480_3_29"/>
          <p:cNvSpPr txBox="1"/>
          <p:nvPr/>
        </p:nvSpPr>
        <p:spPr>
          <a:xfrm>
            <a:off x="454996" y="123121"/>
            <a:ext cx="7007700" cy="4953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800"/>
              <a:buFont typeface="Arial"/>
              <a:buNone/>
            </a:pPr>
            <a:r>
              <a:rPr b="0" i="0" lang="en-US" sz="1800" u="none" cap="none" strike="noStrike">
                <a:solidFill>
                  <a:srgbClr val="1C458A"/>
                </a:solidFill>
                <a:latin typeface="Arial"/>
                <a:ea typeface="Arial"/>
                <a:cs typeface="Arial"/>
                <a:sym typeface="Arial"/>
              </a:rPr>
              <a:t>Schematic Drawings of Possible Layout</a:t>
            </a:r>
            <a:endParaRPr b="0" i="0" sz="700" u="none" cap="none" strike="noStrike">
              <a:solidFill>
                <a:srgbClr val="000000"/>
              </a:solidFill>
              <a:latin typeface="Arial"/>
              <a:ea typeface="Arial"/>
              <a:cs typeface="Arial"/>
              <a:sym typeface="Arial"/>
            </a:endParaRPr>
          </a:p>
        </p:txBody>
      </p:sp>
      <p:sp>
        <p:nvSpPr>
          <p:cNvPr id="365" name="Google Shape;365;g7b73052480_3_29"/>
          <p:cNvSpPr txBox="1"/>
          <p:nvPr/>
        </p:nvSpPr>
        <p:spPr>
          <a:xfrm>
            <a:off x="526125" y="1081875"/>
            <a:ext cx="8114100" cy="19158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Calibri"/>
              <a:ea typeface="Calibri"/>
              <a:cs typeface="Calibri"/>
              <a:sym typeface="Calibri"/>
            </a:endParaRPr>
          </a:p>
        </p:txBody>
      </p:sp>
      <p:sp>
        <p:nvSpPr>
          <p:cNvPr id="366" name="Google Shape;366;g7b73052480_3_29"/>
          <p:cNvSpPr txBox="1"/>
          <p:nvPr/>
        </p:nvSpPr>
        <p:spPr>
          <a:xfrm>
            <a:off x="148200" y="3079350"/>
            <a:ext cx="8136300" cy="16377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367" name="Google Shape;367;g7b73052480_3_29"/>
          <p:cNvPicPr preferRelativeResize="0"/>
          <p:nvPr/>
        </p:nvPicPr>
        <p:blipFill rotWithShape="1">
          <a:blip r:embed="rId3">
            <a:alphaModFix/>
          </a:blip>
          <a:srcRect b="0" l="0" r="0" t="0"/>
          <a:stretch/>
        </p:blipFill>
        <p:spPr>
          <a:xfrm rot="-5400000">
            <a:off x="2312702" y="-226984"/>
            <a:ext cx="4518597" cy="60248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371" name="Shape 371"/>
        <p:cNvGrpSpPr/>
        <p:nvPr/>
      </p:nvGrpSpPr>
      <p:grpSpPr>
        <a:xfrm>
          <a:off x="0" y="0"/>
          <a:ext cx="0" cy="0"/>
          <a:chOff x="0" y="0"/>
          <a:chExt cx="0" cy="0"/>
        </a:xfrm>
      </p:grpSpPr>
      <p:sp>
        <p:nvSpPr>
          <p:cNvPr id="372" name="Google Shape;372;p24"/>
          <p:cNvSpPr/>
          <p:nvPr/>
        </p:nvSpPr>
        <p:spPr>
          <a:xfrm>
            <a:off x="1752600" y="-133350"/>
            <a:ext cx="6286500" cy="55245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24"/>
          <p:cNvSpPr txBox="1"/>
          <p:nvPr/>
        </p:nvSpPr>
        <p:spPr>
          <a:xfrm>
            <a:off x="2696986" y="1855047"/>
            <a:ext cx="4397727" cy="547688"/>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00000"/>
              </a:buClr>
              <a:buSzPts val="3600"/>
              <a:buFont typeface="Arial"/>
              <a:buNone/>
            </a:pPr>
            <a:r>
              <a:rPr b="1" i="1" lang="en-US" sz="3600" u="none" cap="none" strike="noStrike">
                <a:solidFill>
                  <a:srgbClr val="EFF3F4"/>
                </a:solidFill>
                <a:latin typeface="Poppins"/>
                <a:ea typeface="Poppins"/>
                <a:cs typeface="Poppins"/>
                <a:sym typeface="Poppins"/>
              </a:rPr>
              <a:t>Questions?</a:t>
            </a:r>
            <a:endParaRPr b="0" i="0" sz="700" u="none" cap="none" strike="noStrike">
              <a:solidFill>
                <a:srgbClr val="000000"/>
              </a:solidFill>
              <a:latin typeface="Arial"/>
              <a:ea typeface="Arial"/>
              <a:cs typeface="Arial"/>
              <a:sym typeface="Arial"/>
            </a:endParaRPr>
          </a:p>
        </p:txBody>
      </p:sp>
      <p:sp>
        <p:nvSpPr>
          <p:cNvPr id="374" name="Google Shape;374;p24"/>
          <p:cNvSpPr/>
          <p:nvPr/>
        </p:nvSpPr>
        <p:spPr>
          <a:xfrm>
            <a:off x="4610100" y="2740151"/>
            <a:ext cx="571500" cy="57150"/>
          </a:xfrm>
          <a:prstGeom prst="rect">
            <a:avLst/>
          </a:prstGeom>
          <a:solidFill>
            <a:srgbClr val="EFF3F4"/>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4"/>
          <p:cNvSpPr/>
          <p:nvPr/>
        </p:nvSpPr>
        <p:spPr>
          <a:xfrm>
            <a:off x="-121500" y="3402752"/>
            <a:ext cx="1877019" cy="1877917"/>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376" name="Google Shape;376;p24"/>
          <p:cNvSpPr/>
          <p:nvPr/>
        </p:nvSpPr>
        <p:spPr>
          <a:xfrm>
            <a:off x="8153400" y="-19050"/>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377" name="Google Shape;377;p24"/>
          <p:cNvSpPr/>
          <p:nvPr/>
        </p:nvSpPr>
        <p:spPr>
          <a:xfrm>
            <a:off x="-221402" y="-197697"/>
            <a:ext cx="1866900" cy="36004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24"/>
          <p:cNvSpPr/>
          <p:nvPr/>
        </p:nvSpPr>
        <p:spPr>
          <a:xfrm>
            <a:off x="8153400" y="1979541"/>
            <a:ext cx="1866900" cy="36004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100" name="Shape 100"/>
        <p:cNvGrpSpPr/>
        <p:nvPr/>
      </p:nvGrpSpPr>
      <p:grpSpPr>
        <a:xfrm>
          <a:off x="0" y="0"/>
          <a:ext cx="0" cy="0"/>
          <a:chOff x="0" y="0"/>
          <a:chExt cx="0" cy="0"/>
        </a:xfrm>
      </p:grpSpPr>
      <p:sp>
        <p:nvSpPr>
          <p:cNvPr id="101" name="Google Shape;101;gfb0754f23f_0_3"/>
          <p:cNvSpPr txBox="1"/>
          <p:nvPr/>
        </p:nvSpPr>
        <p:spPr>
          <a:xfrm>
            <a:off x="415317" y="381056"/>
            <a:ext cx="3559500" cy="51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400"/>
              <a:buFont typeface="Arial"/>
              <a:buNone/>
            </a:pPr>
            <a:r>
              <a:rPr b="1" i="0" lang="en-US" sz="3400" u="none" cap="none" strike="noStrike">
                <a:solidFill>
                  <a:srgbClr val="1C458A"/>
                </a:solidFill>
                <a:latin typeface="Poppins"/>
                <a:ea typeface="Poppins"/>
                <a:cs typeface="Poppins"/>
                <a:sym typeface="Poppins"/>
              </a:rPr>
              <a:t>The Evidence</a:t>
            </a:r>
            <a:endParaRPr b="0" i="0" sz="700" u="none" cap="none" strike="noStrike">
              <a:solidFill>
                <a:srgbClr val="000000"/>
              </a:solidFill>
              <a:latin typeface="Arial"/>
              <a:ea typeface="Arial"/>
              <a:cs typeface="Arial"/>
              <a:sym typeface="Arial"/>
            </a:endParaRPr>
          </a:p>
        </p:txBody>
      </p:sp>
      <p:sp>
        <p:nvSpPr>
          <p:cNvPr id="102" name="Google Shape;102;gfb0754f23f_0_3"/>
          <p:cNvSpPr txBox="1"/>
          <p:nvPr/>
        </p:nvSpPr>
        <p:spPr>
          <a:xfrm>
            <a:off x="460392" y="951186"/>
            <a:ext cx="3046200" cy="207900"/>
          </a:xfrm>
          <a:prstGeom prst="rect">
            <a:avLst/>
          </a:prstGeom>
          <a:noFill/>
          <a:ln>
            <a:noFill/>
          </a:ln>
        </p:spPr>
        <p:txBody>
          <a:bodyPr anchorCtr="0" anchor="t" bIns="0" lIns="0" spcFirstLastPara="1" rIns="0" wrap="square" tIns="0">
            <a:noAutofit/>
          </a:bodyPr>
          <a:lstStyle/>
          <a:p>
            <a:pPr indent="0" lvl="0" marL="0" marR="0" rtl="0" algn="l">
              <a:lnSpc>
                <a:spcPct val="120014"/>
              </a:lnSpc>
              <a:spcBef>
                <a:spcPts val="0"/>
              </a:spcBef>
              <a:spcAft>
                <a:spcPts val="0"/>
              </a:spcAft>
              <a:buClr>
                <a:srgbClr val="000000"/>
              </a:buClr>
              <a:buSzPts val="1400"/>
              <a:buFont typeface="Arial"/>
              <a:buNone/>
            </a:pPr>
            <a:r>
              <a:rPr b="1" i="0" lang="en-US" sz="1400" u="none" cap="none" strike="noStrike">
                <a:solidFill>
                  <a:srgbClr val="1C458A"/>
                </a:solidFill>
                <a:latin typeface="Poppins"/>
                <a:ea typeface="Poppins"/>
                <a:cs typeface="Poppins"/>
                <a:sym typeface="Poppins"/>
              </a:rPr>
              <a:t>HKT ARCHITECTS FINDINGS</a:t>
            </a:r>
            <a:endParaRPr b="0" i="0" sz="700" u="none" cap="none" strike="noStrike">
              <a:solidFill>
                <a:srgbClr val="000000"/>
              </a:solidFill>
              <a:latin typeface="Arial"/>
              <a:ea typeface="Arial"/>
              <a:cs typeface="Arial"/>
              <a:sym typeface="Arial"/>
            </a:endParaRPr>
          </a:p>
        </p:txBody>
      </p:sp>
      <p:sp>
        <p:nvSpPr>
          <p:cNvPr id="103" name="Google Shape;103;gfb0754f23f_0_3"/>
          <p:cNvSpPr txBox="1"/>
          <p:nvPr/>
        </p:nvSpPr>
        <p:spPr>
          <a:xfrm>
            <a:off x="415300" y="1908624"/>
            <a:ext cx="4234800" cy="2682900"/>
          </a:xfrm>
          <a:prstGeom prst="rect">
            <a:avLst/>
          </a:prstGeom>
          <a:noFill/>
          <a:ln>
            <a:noFill/>
          </a:ln>
        </p:spPr>
        <p:txBody>
          <a:bodyPr anchorCtr="0" anchor="t" bIns="0" lIns="0" spcFirstLastPara="1" rIns="0" wrap="square" tIns="0">
            <a:noAutofit/>
          </a:bodyPr>
          <a:lstStyle/>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Water Issues</a:t>
            </a:r>
            <a:endParaRPr b="0" i="0" sz="1400" u="none" cap="none" strike="noStrike">
              <a:solidFill>
                <a:srgbClr val="000000"/>
              </a:solidFill>
              <a:latin typeface="Arial"/>
              <a:ea typeface="Arial"/>
              <a:cs typeface="Arial"/>
              <a:sym typeface="Arial"/>
            </a:endParaRPr>
          </a:p>
          <a:p>
            <a:pPr indent="0" lvl="1" marL="82550" marR="0" rtl="0" algn="l">
              <a:lnSpc>
                <a:spcPct val="115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Mold Issues</a:t>
            </a:r>
            <a:endParaRPr b="0" i="0" sz="1100" u="none" cap="none" strike="noStrike">
              <a:solidFill>
                <a:srgbClr val="1C458A"/>
              </a:solidFill>
              <a:latin typeface="Poppins Light"/>
              <a:ea typeface="Poppins Light"/>
              <a:cs typeface="Poppins Light"/>
              <a:sym typeface="Poppins Light"/>
            </a:endParaRPr>
          </a:p>
          <a:p>
            <a:pPr indent="0" lvl="0" marL="91440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Not OSHA compliant</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700" u="none" cap="none" strike="noStrike">
              <a:solidFill>
                <a:srgbClr val="000000"/>
              </a:solidFill>
              <a:latin typeface="Arial"/>
              <a:ea typeface="Arial"/>
              <a:cs typeface="Arial"/>
              <a:sym typeface="Arial"/>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Security</a:t>
            </a:r>
            <a:endParaRPr b="0" i="0" sz="1100" u="none" cap="none" strike="noStrike">
              <a:solidFill>
                <a:srgbClr val="1C458A"/>
              </a:solidFill>
              <a:latin typeface="Poppins Light"/>
              <a:ea typeface="Poppins Light"/>
              <a:cs typeface="Poppins Light"/>
              <a:sym typeface="Poppins Light"/>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2"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Public Access/Waiting Areas</a:t>
            </a:r>
            <a:endParaRPr b="0" i="0" sz="1400" u="none" cap="none" strike="noStrike">
              <a:solidFill>
                <a:srgbClr val="000000"/>
              </a:solidFill>
              <a:latin typeface="Arial"/>
              <a:ea typeface="Arial"/>
              <a:cs typeface="Arial"/>
              <a:sym typeface="Arial"/>
            </a:endParaRPr>
          </a:p>
          <a:p>
            <a:pPr indent="-25400" lvl="2"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2"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Vehicle Storage/Equipment Storage</a:t>
            </a:r>
            <a:endParaRPr b="0" i="0" sz="1400" u="none" cap="none" strike="noStrike">
              <a:solidFill>
                <a:srgbClr val="000000"/>
              </a:solidFill>
              <a:latin typeface="Arial"/>
              <a:ea typeface="Arial"/>
              <a:cs typeface="Arial"/>
              <a:sym typeface="Arial"/>
            </a:endParaRPr>
          </a:p>
          <a:p>
            <a:pPr indent="0" lvl="2" marL="8255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25400" lvl="5" marL="177800" marR="0" rtl="0" algn="l">
              <a:lnSpc>
                <a:spcPct val="115000"/>
              </a:lnSpc>
              <a:spcBef>
                <a:spcPts val="0"/>
              </a:spcBef>
              <a:spcAft>
                <a:spcPts val="0"/>
              </a:spcAft>
              <a:buClr>
                <a:srgbClr val="1C458A"/>
              </a:buClr>
              <a:buSzPts val="1100"/>
              <a:buFont typeface="Arial"/>
              <a:buNone/>
            </a:pPr>
            <a:r>
              <a:t/>
            </a:r>
            <a:endParaRPr b="0" i="0" sz="700" u="none" cap="none" strike="noStrike">
              <a:solidFill>
                <a:srgbClr val="000000"/>
              </a:solidFill>
              <a:latin typeface="Arial"/>
              <a:ea typeface="Arial"/>
              <a:cs typeface="Arial"/>
              <a:sym typeface="Arial"/>
            </a:endParaRPr>
          </a:p>
        </p:txBody>
      </p:sp>
      <p:sp>
        <p:nvSpPr>
          <p:cNvPr id="104" name="Google Shape;104;gfb0754f23f_0_3"/>
          <p:cNvSpPr/>
          <p:nvPr/>
        </p:nvSpPr>
        <p:spPr>
          <a:xfrm>
            <a:off x="460392" y="1303057"/>
            <a:ext cx="571500" cy="573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fb0754f23f_0_3"/>
          <p:cNvSpPr txBox="1"/>
          <p:nvPr/>
        </p:nvSpPr>
        <p:spPr>
          <a:xfrm>
            <a:off x="460392" y="1482796"/>
            <a:ext cx="3559500" cy="247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500"/>
              <a:buFont typeface="Arial"/>
              <a:buNone/>
            </a:pPr>
            <a:r>
              <a:rPr b="1" i="0" lang="en-US" sz="1500" u="none" cap="none" strike="noStrike">
                <a:solidFill>
                  <a:srgbClr val="1C458A"/>
                </a:solidFill>
                <a:latin typeface="Poppins Light"/>
                <a:ea typeface="Poppins Light"/>
                <a:cs typeface="Poppins Light"/>
                <a:sym typeface="Poppins Light"/>
              </a:rPr>
              <a:t>GENERAL</a:t>
            </a:r>
            <a:endParaRPr b="0" i="0" sz="1400" u="none" cap="none" strike="noStrik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1500"/>
              <a:buFont typeface="Arial"/>
              <a:buNone/>
            </a:pPr>
            <a:r>
              <a:t/>
            </a:r>
            <a:endParaRPr b="1" i="0" sz="1500" u="none" cap="none" strike="noStrike">
              <a:solidFill>
                <a:srgbClr val="1C458A"/>
              </a:solidFill>
              <a:latin typeface="Poppins Light"/>
              <a:ea typeface="Poppins Light"/>
              <a:cs typeface="Poppins Light"/>
              <a:sym typeface="Poppins Light"/>
            </a:endParaRPr>
          </a:p>
          <a:p>
            <a:pPr indent="0" lvl="0" marL="0" marR="0" rtl="0" algn="l">
              <a:lnSpc>
                <a:spcPct val="13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06" name="Google Shape;106;gfb0754f23f_0_3"/>
          <p:cNvSpPr/>
          <p:nvPr/>
        </p:nvSpPr>
        <p:spPr>
          <a:xfrm>
            <a:off x="8553450" y="3673051"/>
            <a:ext cx="1877019" cy="1877917"/>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107" name="Google Shape;107;gfb0754f23f_0_3"/>
          <p:cNvSpPr/>
          <p:nvPr/>
        </p:nvSpPr>
        <p:spPr>
          <a:xfrm>
            <a:off x="8553450" y="-555554"/>
            <a:ext cx="666600" cy="4114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https://mail.google.com/mail/u/0?ui=2&amp;ik=fa3e6b7dea&amp;attid=0.1&amp;permmsgid=msg-a:r6842054140935769759&amp;th=16efb899c38584fe&amp;view=fimg&amp;sz=s0-l75-ft&amp;attbid=ANGjdJ-Ker_VEA5RkehhjViVpfOxBO9JZVSzEzA4R1vbxxI5uFI53YrQIKN7Qzhm_cwr6hXekSWrrsCqunGlWQ5CQFL2lXkreF5tMKM3vFq5uTGLIo3Q10HFFNBWcUQ&amp;disp=emb&amp;realattid=16efb896a296df0c7ee1" id="108" name="Google Shape;108;gfb0754f23f_0_3"/>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 name="Google Shape;109;gfb0754f23f_0_3"/>
          <p:cNvPicPr preferRelativeResize="0"/>
          <p:nvPr/>
        </p:nvPicPr>
        <p:blipFill rotWithShape="1">
          <a:blip r:embed="rId3">
            <a:alphaModFix/>
          </a:blip>
          <a:srcRect b="0" l="0" r="0" t="0"/>
          <a:stretch/>
        </p:blipFill>
        <p:spPr>
          <a:xfrm rot="5400000">
            <a:off x="3933935" y="799366"/>
            <a:ext cx="4192310" cy="31442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03">
                                            <p:txEl>
                                              <p:pRg end="0" st="0"/>
                                            </p:txEl>
                                          </p:spTgt>
                                        </p:tgtEl>
                                        <p:attrNameLst>
                                          <p:attrName>style.visibility</p:attrName>
                                        </p:attrNameLst>
                                      </p:cBhvr>
                                      <p:to>
                                        <p:strVal val="visible"/>
                                      </p:to>
                                    </p:set>
                                    <p:anim calcmode="lin" valueType="num">
                                      <p:cBhvr additive="base">
                                        <p:cTn dur="1000"/>
                                        <p:tgtEl>
                                          <p:spTgt spid="103">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1" st="1"/>
                                            </p:txEl>
                                          </p:spTgt>
                                        </p:tgtEl>
                                        <p:attrNameLst>
                                          <p:attrName>style.visibility</p:attrName>
                                        </p:attrNameLst>
                                      </p:cBhvr>
                                      <p:to>
                                        <p:strVal val="visible"/>
                                      </p:to>
                                    </p:set>
                                    <p:anim calcmode="lin" valueType="num">
                                      <p:cBhvr additive="base">
                                        <p:cTn dur="1000"/>
                                        <p:tgtEl>
                                          <p:spTgt spid="103">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2" st="2"/>
                                            </p:txEl>
                                          </p:spTgt>
                                        </p:tgtEl>
                                        <p:attrNameLst>
                                          <p:attrName>style.visibility</p:attrName>
                                        </p:attrNameLst>
                                      </p:cBhvr>
                                      <p:to>
                                        <p:strVal val="visible"/>
                                      </p:to>
                                    </p:set>
                                    <p:anim calcmode="lin" valueType="num">
                                      <p:cBhvr additive="base">
                                        <p:cTn dur="1000"/>
                                        <p:tgtEl>
                                          <p:spTgt spid="103">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3" st="3"/>
                                            </p:txEl>
                                          </p:spTgt>
                                        </p:tgtEl>
                                        <p:attrNameLst>
                                          <p:attrName>style.visibility</p:attrName>
                                        </p:attrNameLst>
                                      </p:cBhvr>
                                      <p:to>
                                        <p:strVal val="visible"/>
                                      </p:to>
                                    </p:set>
                                    <p:anim calcmode="lin" valueType="num">
                                      <p:cBhvr additive="base">
                                        <p:cTn dur="1000"/>
                                        <p:tgtEl>
                                          <p:spTgt spid="103">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4" st="4"/>
                                            </p:txEl>
                                          </p:spTgt>
                                        </p:tgtEl>
                                        <p:attrNameLst>
                                          <p:attrName>style.visibility</p:attrName>
                                        </p:attrNameLst>
                                      </p:cBhvr>
                                      <p:to>
                                        <p:strVal val="visible"/>
                                      </p:to>
                                    </p:set>
                                    <p:anim calcmode="lin" valueType="num">
                                      <p:cBhvr additive="base">
                                        <p:cTn dur="1000"/>
                                        <p:tgtEl>
                                          <p:spTgt spid="103">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5" st="5"/>
                                            </p:txEl>
                                          </p:spTgt>
                                        </p:tgtEl>
                                        <p:attrNameLst>
                                          <p:attrName>style.visibility</p:attrName>
                                        </p:attrNameLst>
                                      </p:cBhvr>
                                      <p:to>
                                        <p:strVal val="visible"/>
                                      </p:to>
                                    </p:set>
                                    <p:anim calcmode="lin" valueType="num">
                                      <p:cBhvr additive="base">
                                        <p:cTn dur="1000"/>
                                        <p:tgtEl>
                                          <p:spTgt spid="103">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6" st="6"/>
                                            </p:txEl>
                                          </p:spTgt>
                                        </p:tgtEl>
                                        <p:attrNameLst>
                                          <p:attrName>style.visibility</p:attrName>
                                        </p:attrNameLst>
                                      </p:cBhvr>
                                      <p:to>
                                        <p:strVal val="visible"/>
                                      </p:to>
                                    </p:set>
                                    <p:anim calcmode="lin" valueType="num">
                                      <p:cBhvr additive="base">
                                        <p:cTn dur="1000"/>
                                        <p:tgtEl>
                                          <p:spTgt spid="103">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7" st="7"/>
                                            </p:txEl>
                                          </p:spTgt>
                                        </p:tgtEl>
                                        <p:attrNameLst>
                                          <p:attrName>style.visibility</p:attrName>
                                        </p:attrNameLst>
                                      </p:cBhvr>
                                      <p:to>
                                        <p:strVal val="visible"/>
                                      </p:to>
                                    </p:set>
                                    <p:anim calcmode="lin" valueType="num">
                                      <p:cBhvr additive="base">
                                        <p:cTn dur="1000"/>
                                        <p:tgtEl>
                                          <p:spTgt spid="103">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8" st="8"/>
                                            </p:txEl>
                                          </p:spTgt>
                                        </p:tgtEl>
                                        <p:attrNameLst>
                                          <p:attrName>style.visibility</p:attrName>
                                        </p:attrNameLst>
                                      </p:cBhvr>
                                      <p:to>
                                        <p:strVal val="visible"/>
                                      </p:to>
                                    </p:set>
                                    <p:anim calcmode="lin" valueType="num">
                                      <p:cBhvr additive="base">
                                        <p:cTn dur="1000"/>
                                        <p:tgtEl>
                                          <p:spTgt spid="103">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9" st="9"/>
                                            </p:txEl>
                                          </p:spTgt>
                                        </p:tgtEl>
                                        <p:attrNameLst>
                                          <p:attrName>style.visibility</p:attrName>
                                        </p:attrNameLst>
                                      </p:cBhvr>
                                      <p:to>
                                        <p:strVal val="visible"/>
                                      </p:to>
                                    </p:set>
                                    <p:anim calcmode="lin" valueType="num">
                                      <p:cBhvr additive="base">
                                        <p:cTn dur="1000"/>
                                        <p:tgtEl>
                                          <p:spTgt spid="103">
                                            <p:txEl>
                                              <p:pRg end="9" st="9"/>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10" st="10"/>
                                            </p:txEl>
                                          </p:spTgt>
                                        </p:tgtEl>
                                        <p:attrNameLst>
                                          <p:attrName>style.visibility</p:attrName>
                                        </p:attrNameLst>
                                      </p:cBhvr>
                                      <p:to>
                                        <p:strVal val="visible"/>
                                      </p:to>
                                    </p:set>
                                    <p:anim calcmode="lin" valueType="num">
                                      <p:cBhvr additive="base">
                                        <p:cTn dur="1000"/>
                                        <p:tgtEl>
                                          <p:spTgt spid="103">
                                            <p:txEl>
                                              <p:pRg end="10" st="1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11" st="11"/>
                                            </p:txEl>
                                          </p:spTgt>
                                        </p:tgtEl>
                                        <p:attrNameLst>
                                          <p:attrName>style.visibility</p:attrName>
                                        </p:attrNameLst>
                                      </p:cBhvr>
                                      <p:to>
                                        <p:strVal val="visible"/>
                                      </p:to>
                                    </p:set>
                                    <p:anim calcmode="lin" valueType="num">
                                      <p:cBhvr additive="base">
                                        <p:cTn dur="1000"/>
                                        <p:tgtEl>
                                          <p:spTgt spid="103">
                                            <p:txEl>
                                              <p:pRg end="11" st="1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3">
                                            <p:txEl>
                                              <p:pRg end="12" st="12"/>
                                            </p:txEl>
                                          </p:spTgt>
                                        </p:tgtEl>
                                        <p:attrNameLst>
                                          <p:attrName>style.visibility</p:attrName>
                                        </p:attrNameLst>
                                      </p:cBhvr>
                                      <p:to>
                                        <p:strVal val="visible"/>
                                      </p:to>
                                    </p:set>
                                    <p:anim calcmode="lin" valueType="num">
                                      <p:cBhvr additive="base">
                                        <p:cTn dur="1000"/>
                                        <p:tgtEl>
                                          <p:spTgt spid="103">
                                            <p:txEl>
                                              <p:pRg end="12" st="1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113" name="Shape 113"/>
        <p:cNvGrpSpPr/>
        <p:nvPr/>
      </p:nvGrpSpPr>
      <p:grpSpPr>
        <a:xfrm>
          <a:off x="0" y="0"/>
          <a:ext cx="0" cy="0"/>
          <a:chOff x="0" y="0"/>
          <a:chExt cx="0" cy="0"/>
        </a:xfrm>
      </p:grpSpPr>
      <p:sp>
        <p:nvSpPr>
          <p:cNvPr id="114" name="Google Shape;114;p5"/>
          <p:cNvSpPr txBox="1"/>
          <p:nvPr/>
        </p:nvSpPr>
        <p:spPr>
          <a:xfrm>
            <a:off x="415317" y="381056"/>
            <a:ext cx="3559500" cy="51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400"/>
              <a:buFont typeface="Arial"/>
              <a:buNone/>
            </a:pPr>
            <a:r>
              <a:rPr b="1" i="0" lang="en-US" sz="3400" u="none" cap="none" strike="noStrike">
                <a:solidFill>
                  <a:srgbClr val="1C458A"/>
                </a:solidFill>
                <a:latin typeface="Poppins"/>
                <a:ea typeface="Poppins"/>
                <a:cs typeface="Poppins"/>
                <a:sym typeface="Poppins"/>
              </a:rPr>
              <a:t>The Evidence</a:t>
            </a:r>
            <a:endParaRPr b="0" i="0" sz="700" u="none" cap="none" strike="noStrike">
              <a:solidFill>
                <a:srgbClr val="000000"/>
              </a:solidFill>
              <a:latin typeface="Arial"/>
              <a:ea typeface="Arial"/>
              <a:cs typeface="Arial"/>
              <a:sym typeface="Arial"/>
            </a:endParaRPr>
          </a:p>
        </p:txBody>
      </p:sp>
      <p:sp>
        <p:nvSpPr>
          <p:cNvPr id="115" name="Google Shape;115;p5"/>
          <p:cNvSpPr txBox="1"/>
          <p:nvPr/>
        </p:nvSpPr>
        <p:spPr>
          <a:xfrm>
            <a:off x="460392" y="951186"/>
            <a:ext cx="3046337" cy="207869"/>
          </a:xfrm>
          <a:prstGeom prst="rect">
            <a:avLst/>
          </a:prstGeom>
          <a:noFill/>
          <a:ln>
            <a:noFill/>
          </a:ln>
        </p:spPr>
        <p:txBody>
          <a:bodyPr anchorCtr="0" anchor="t" bIns="0" lIns="0" spcFirstLastPara="1" rIns="0" wrap="square" tIns="0">
            <a:noAutofit/>
          </a:bodyPr>
          <a:lstStyle/>
          <a:p>
            <a:pPr indent="0" lvl="0" marL="0" marR="0" rtl="0" algn="l">
              <a:lnSpc>
                <a:spcPct val="120014"/>
              </a:lnSpc>
              <a:spcBef>
                <a:spcPts val="0"/>
              </a:spcBef>
              <a:spcAft>
                <a:spcPts val="0"/>
              </a:spcAft>
              <a:buClr>
                <a:srgbClr val="000000"/>
              </a:buClr>
              <a:buSzPts val="1400"/>
              <a:buFont typeface="Arial"/>
              <a:buNone/>
            </a:pPr>
            <a:r>
              <a:rPr b="1" i="0" lang="en-US" sz="1400" u="none" cap="none" strike="noStrike">
                <a:solidFill>
                  <a:srgbClr val="1C458A"/>
                </a:solidFill>
                <a:latin typeface="Poppins"/>
                <a:ea typeface="Poppins"/>
                <a:cs typeface="Poppins"/>
                <a:sym typeface="Poppins"/>
              </a:rPr>
              <a:t>HKT ARCHITECTS FINDINGS</a:t>
            </a:r>
            <a:endParaRPr b="0" i="0" sz="700" u="none" cap="none" strike="noStrike">
              <a:solidFill>
                <a:srgbClr val="000000"/>
              </a:solidFill>
              <a:latin typeface="Arial"/>
              <a:ea typeface="Arial"/>
              <a:cs typeface="Arial"/>
              <a:sym typeface="Arial"/>
            </a:endParaRPr>
          </a:p>
        </p:txBody>
      </p:sp>
      <p:sp>
        <p:nvSpPr>
          <p:cNvPr id="116" name="Google Shape;116;p5"/>
          <p:cNvSpPr txBox="1"/>
          <p:nvPr/>
        </p:nvSpPr>
        <p:spPr>
          <a:xfrm>
            <a:off x="460392" y="1701871"/>
            <a:ext cx="4281219" cy="1588770"/>
          </a:xfrm>
          <a:prstGeom prst="rect">
            <a:avLst/>
          </a:prstGeom>
          <a:noFill/>
          <a:ln>
            <a:noFill/>
          </a:ln>
        </p:spPr>
        <p:txBody>
          <a:bodyPr anchorCtr="0" anchor="t" bIns="0" lIns="0" spcFirstLastPara="1" rIns="0" wrap="square" tIns="0">
            <a:noAutofit/>
          </a:bodyPr>
          <a:lstStyle/>
          <a:p>
            <a:pPr indent="-25400" lvl="1" marL="177800" marR="0" rtl="0" algn="l">
              <a:lnSpc>
                <a:spcPct val="115000"/>
              </a:lnSpc>
              <a:spcBef>
                <a:spcPts val="0"/>
              </a:spcBef>
              <a:spcAft>
                <a:spcPts val="0"/>
              </a:spcAft>
              <a:buClr>
                <a:srgbClr val="1C458A"/>
              </a:buClr>
              <a:buSzPts val="1100"/>
              <a:buFont typeface="Arial"/>
              <a:buNone/>
            </a:pPr>
            <a:r>
              <a:t/>
            </a:r>
            <a:endParaRPr b="0" i="0" sz="700" u="none" cap="none" strike="noStrike">
              <a:solidFill>
                <a:srgbClr val="000000"/>
              </a:solidFill>
              <a:latin typeface="Arial"/>
              <a:ea typeface="Arial"/>
              <a:cs typeface="Arial"/>
              <a:sym typeface="Arial"/>
            </a:endParaRPr>
          </a:p>
        </p:txBody>
      </p:sp>
      <p:sp>
        <p:nvSpPr>
          <p:cNvPr id="117" name="Google Shape;117;p5"/>
          <p:cNvSpPr/>
          <p:nvPr/>
        </p:nvSpPr>
        <p:spPr>
          <a:xfrm>
            <a:off x="460392" y="1303057"/>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5"/>
          <p:cNvSpPr txBox="1"/>
          <p:nvPr/>
        </p:nvSpPr>
        <p:spPr>
          <a:xfrm>
            <a:off x="460392" y="2100470"/>
            <a:ext cx="4618456" cy="2911305"/>
          </a:xfrm>
          <a:prstGeom prst="rect">
            <a:avLst/>
          </a:prstGeom>
          <a:noFill/>
          <a:ln>
            <a:noFill/>
          </a:ln>
        </p:spPr>
        <p:txBody>
          <a:bodyPr anchorCtr="0" anchor="t" bIns="0" lIns="0" spcFirstLastPara="1" rIns="0" wrap="square" tIns="0">
            <a:noAutofit/>
          </a:bodyPr>
          <a:lstStyle/>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Customer/Taxpayer Service Counters</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Basement Egresses not compliant</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Temporary Office spaces</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Safety Hazards throughout both buildings</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ADA Compliance/Security issues</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25400" lvl="1" marL="177800" marR="0" rtl="0" algn="l">
              <a:lnSpc>
                <a:spcPct val="115000"/>
              </a:lnSpc>
              <a:spcBef>
                <a:spcPts val="0"/>
              </a:spcBef>
              <a:spcAft>
                <a:spcPts val="0"/>
              </a:spcAft>
              <a:buClr>
                <a:srgbClr val="1C458A"/>
              </a:buClr>
              <a:buSzPts val="1100"/>
              <a:buFont typeface="Arial"/>
              <a:buNone/>
            </a:pPr>
            <a:r>
              <a:t/>
            </a:r>
            <a:endParaRPr b="0" i="0" sz="700" u="none" cap="none" strike="noStrike">
              <a:solidFill>
                <a:srgbClr val="000000"/>
              </a:solidFill>
              <a:latin typeface="Arial"/>
              <a:ea typeface="Arial"/>
              <a:cs typeface="Arial"/>
              <a:sym typeface="Arial"/>
            </a:endParaRPr>
          </a:p>
        </p:txBody>
      </p:sp>
      <p:sp>
        <p:nvSpPr>
          <p:cNvPr id="119" name="Google Shape;119;p5"/>
          <p:cNvSpPr txBox="1"/>
          <p:nvPr/>
        </p:nvSpPr>
        <p:spPr>
          <a:xfrm>
            <a:off x="460392" y="1717720"/>
            <a:ext cx="3559529" cy="24765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500"/>
              <a:buFont typeface="Arial"/>
              <a:buNone/>
            </a:pPr>
            <a:r>
              <a:rPr b="1" i="0" lang="en-US" sz="1500" u="none" cap="none" strike="noStrike">
                <a:solidFill>
                  <a:srgbClr val="1C458A"/>
                </a:solidFill>
                <a:latin typeface="Poppins Light"/>
                <a:ea typeface="Poppins Light"/>
                <a:cs typeface="Poppins Light"/>
                <a:sym typeface="Poppins Light"/>
              </a:rPr>
              <a:t>ACCESSIBILITY ISSUES</a:t>
            </a:r>
            <a:endParaRPr b="0" i="0" sz="700" u="none" cap="none" strike="noStrike">
              <a:solidFill>
                <a:srgbClr val="000000"/>
              </a:solidFill>
              <a:latin typeface="Arial"/>
              <a:ea typeface="Arial"/>
              <a:cs typeface="Arial"/>
              <a:sym typeface="Arial"/>
            </a:endParaRPr>
          </a:p>
        </p:txBody>
      </p:sp>
      <p:pic>
        <p:nvPicPr>
          <p:cNvPr id="120" name="Google Shape;120;p5"/>
          <p:cNvPicPr preferRelativeResize="0"/>
          <p:nvPr/>
        </p:nvPicPr>
        <p:blipFill rotWithShape="1">
          <a:blip r:embed="rId3">
            <a:alphaModFix/>
          </a:blip>
          <a:srcRect b="0" l="32230" r="32229" t="0"/>
          <a:stretch/>
        </p:blipFill>
        <p:spPr>
          <a:xfrm>
            <a:off x="5211352" y="-38100"/>
            <a:ext cx="3297571" cy="5219700"/>
          </a:xfrm>
          <a:prstGeom prst="rect">
            <a:avLst/>
          </a:prstGeom>
          <a:noFill/>
          <a:ln>
            <a:noFill/>
          </a:ln>
        </p:spPr>
      </p:pic>
      <p:sp>
        <p:nvSpPr>
          <p:cNvPr id="121" name="Google Shape;121;p5"/>
          <p:cNvSpPr/>
          <p:nvPr/>
        </p:nvSpPr>
        <p:spPr>
          <a:xfrm>
            <a:off x="8553450" y="3673051"/>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122" name="Google Shape;122;p5"/>
          <p:cNvSpPr/>
          <p:nvPr/>
        </p:nvSpPr>
        <p:spPr>
          <a:xfrm>
            <a:off x="8553450" y="-555554"/>
            <a:ext cx="666750" cy="4114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1000"/>
                                        <p:tgtEl>
                                          <p:spTgt spid="118"/>
                                        </p:tgtEl>
                                        <p:attrNameLst>
                                          <p:attrName>ppt_w</p:attrName>
                                        </p:attrNameLst>
                                      </p:cBhvr>
                                      <p:tavLst>
                                        <p:tav fmla="" tm="0">
                                          <p:val>
                                            <p:strVal val="0"/>
                                          </p:val>
                                        </p:tav>
                                        <p:tav fmla="" tm="100000">
                                          <p:val>
                                            <p:strVal val="#ppt_w"/>
                                          </p:val>
                                        </p:tav>
                                      </p:tavLst>
                                    </p:anim>
                                    <p:anim calcmode="lin" valueType="num">
                                      <p:cBhvr additive="base">
                                        <p:cTn dur="1000"/>
                                        <p:tgtEl>
                                          <p:spTgt spid="11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126" name="Shape 126"/>
        <p:cNvGrpSpPr/>
        <p:nvPr/>
      </p:nvGrpSpPr>
      <p:grpSpPr>
        <a:xfrm>
          <a:off x="0" y="0"/>
          <a:ext cx="0" cy="0"/>
          <a:chOff x="0" y="0"/>
          <a:chExt cx="0" cy="0"/>
        </a:xfrm>
      </p:grpSpPr>
      <p:sp>
        <p:nvSpPr>
          <p:cNvPr id="127" name="Google Shape;127;p6"/>
          <p:cNvSpPr txBox="1"/>
          <p:nvPr/>
        </p:nvSpPr>
        <p:spPr>
          <a:xfrm>
            <a:off x="460392" y="381056"/>
            <a:ext cx="3559529" cy="514637"/>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400"/>
              <a:buFont typeface="Arial"/>
              <a:buNone/>
            </a:pPr>
            <a:r>
              <a:rPr b="1" i="0" lang="en-US" sz="3400" u="none" cap="none" strike="noStrike">
                <a:solidFill>
                  <a:srgbClr val="1C458A"/>
                </a:solidFill>
                <a:latin typeface="Poppins"/>
                <a:ea typeface="Poppins"/>
                <a:cs typeface="Poppins"/>
                <a:sym typeface="Poppins"/>
              </a:rPr>
              <a:t>The Evidence</a:t>
            </a:r>
            <a:endParaRPr b="0" i="0" sz="700" u="none" cap="none" strike="noStrike">
              <a:solidFill>
                <a:srgbClr val="000000"/>
              </a:solidFill>
              <a:latin typeface="Arial"/>
              <a:ea typeface="Arial"/>
              <a:cs typeface="Arial"/>
              <a:sym typeface="Arial"/>
            </a:endParaRPr>
          </a:p>
        </p:txBody>
      </p:sp>
      <p:sp>
        <p:nvSpPr>
          <p:cNvPr id="128" name="Google Shape;128;p6"/>
          <p:cNvSpPr txBox="1"/>
          <p:nvPr/>
        </p:nvSpPr>
        <p:spPr>
          <a:xfrm>
            <a:off x="460392" y="951186"/>
            <a:ext cx="3046337" cy="207869"/>
          </a:xfrm>
          <a:prstGeom prst="rect">
            <a:avLst/>
          </a:prstGeom>
          <a:noFill/>
          <a:ln>
            <a:noFill/>
          </a:ln>
        </p:spPr>
        <p:txBody>
          <a:bodyPr anchorCtr="0" anchor="t" bIns="0" lIns="0" spcFirstLastPara="1" rIns="0" wrap="square" tIns="0">
            <a:noAutofit/>
          </a:bodyPr>
          <a:lstStyle/>
          <a:p>
            <a:pPr indent="0" lvl="0" marL="0" marR="0" rtl="0" algn="l">
              <a:lnSpc>
                <a:spcPct val="120014"/>
              </a:lnSpc>
              <a:spcBef>
                <a:spcPts val="0"/>
              </a:spcBef>
              <a:spcAft>
                <a:spcPts val="0"/>
              </a:spcAft>
              <a:buClr>
                <a:srgbClr val="000000"/>
              </a:buClr>
              <a:buSzPts val="1400"/>
              <a:buFont typeface="Arial"/>
              <a:buNone/>
            </a:pPr>
            <a:r>
              <a:rPr b="1" i="0" lang="en-US" sz="1400" u="none" cap="none" strike="noStrike">
                <a:solidFill>
                  <a:srgbClr val="1C458A"/>
                </a:solidFill>
                <a:latin typeface="Poppins"/>
                <a:ea typeface="Poppins"/>
                <a:cs typeface="Poppins"/>
                <a:sym typeface="Poppins"/>
              </a:rPr>
              <a:t>HKT ARCHITECTS FINDINGS</a:t>
            </a:r>
            <a:endParaRPr b="0" i="0" sz="700" u="none" cap="none" strike="noStrike">
              <a:solidFill>
                <a:srgbClr val="000000"/>
              </a:solidFill>
              <a:latin typeface="Arial"/>
              <a:ea typeface="Arial"/>
              <a:cs typeface="Arial"/>
              <a:sym typeface="Arial"/>
            </a:endParaRPr>
          </a:p>
        </p:txBody>
      </p:sp>
      <p:sp>
        <p:nvSpPr>
          <p:cNvPr id="129" name="Google Shape;129;p6"/>
          <p:cNvSpPr txBox="1"/>
          <p:nvPr/>
        </p:nvSpPr>
        <p:spPr>
          <a:xfrm>
            <a:off x="460392" y="1814678"/>
            <a:ext cx="4281300" cy="1188600"/>
          </a:xfrm>
          <a:prstGeom prst="rect">
            <a:avLst/>
          </a:prstGeom>
          <a:noFill/>
          <a:ln>
            <a:noFill/>
          </a:ln>
        </p:spPr>
        <p:txBody>
          <a:bodyPr anchorCtr="0" anchor="t" bIns="0" lIns="0" spcFirstLastPara="1" rIns="0" wrap="square" tIns="0">
            <a:noAutofit/>
          </a:bodyPr>
          <a:lstStyle/>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Apparatus floor is filled to capacity </a:t>
            </a:r>
            <a:endParaRPr b="0" i="0" sz="1100" u="none" cap="none" strike="noStrike">
              <a:solidFill>
                <a:srgbClr val="1C458A"/>
              </a:solidFill>
              <a:latin typeface="Poppins Light"/>
              <a:ea typeface="Poppins Light"/>
              <a:cs typeface="Poppins Light"/>
              <a:sym typeface="Poppins Light"/>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000000"/>
              </a:solidFill>
              <a:latin typeface="Arial"/>
              <a:ea typeface="Arial"/>
              <a:cs typeface="Arial"/>
              <a:sym typeface="Arial"/>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No Dedicated decontamination areas – Cancer Risk</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No dedicated supply areas </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Workshops are undersized and do not meet current code. </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Dorms are at maximum capacity and are not sized for the staff currently on duty</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000000"/>
              </a:solidFill>
              <a:latin typeface="Arial"/>
              <a:ea typeface="Arial"/>
              <a:cs typeface="Arial"/>
              <a:sym typeface="Arial"/>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No conference room, no OIC office space</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Lack of file space.</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No adequate training facility – ISO Rating</a:t>
            </a:r>
            <a:endParaRPr b="0" i="0" sz="1100" u="none" cap="none" strike="noStrike">
              <a:solidFill>
                <a:srgbClr val="000000"/>
              </a:solidFill>
              <a:latin typeface="Arial"/>
              <a:ea typeface="Arial"/>
              <a:cs typeface="Arial"/>
              <a:sym typeface="Arial"/>
            </a:endParaRPr>
          </a:p>
        </p:txBody>
      </p:sp>
      <p:sp>
        <p:nvSpPr>
          <p:cNvPr id="130" name="Google Shape;130;p6"/>
          <p:cNvSpPr/>
          <p:nvPr/>
        </p:nvSpPr>
        <p:spPr>
          <a:xfrm>
            <a:off x="460392" y="1303057"/>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6"/>
          <p:cNvSpPr txBox="1"/>
          <p:nvPr/>
        </p:nvSpPr>
        <p:spPr>
          <a:xfrm>
            <a:off x="460392" y="1478830"/>
            <a:ext cx="3559500" cy="247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500"/>
              <a:buFont typeface="Arial"/>
              <a:buNone/>
            </a:pPr>
            <a:r>
              <a:rPr b="1" i="0" lang="en-US" sz="1500" u="none" cap="none" strike="noStrike">
                <a:solidFill>
                  <a:srgbClr val="1C458A"/>
                </a:solidFill>
                <a:latin typeface="Poppins Light"/>
                <a:ea typeface="Poppins Light"/>
                <a:cs typeface="Poppins Light"/>
                <a:sym typeface="Poppins Light"/>
              </a:rPr>
              <a:t>FIRE DEPARTMENT</a:t>
            </a:r>
            <a:endParaRPr b="0" i="0" sz="700" u="none" cap="none" strike="noStrike">
              <a:solidFill>
                <a:srgbClr val="000000"/>
              </a:solidFill>
              <a:latin typeface="Arial"/>
              <a:ea typeface="Arial"/>
              <a:cs typeface="Arial"/>
              <a:sym typeface="Arial"/>
            </a:endParaRPr>
          </a:p>
        </p:txBody>
      </p:sp>
      <p:sp>
        <p:nvSpPr>
          <p:cNvPr id="132" name="Google Shape;132;p6"/>
          <p:cNvSpPr/>
          <p:nvPr/>
        </p:nvSpPr>
        <p:spPr>
          <a:xfrm>
            <a:off x="8553450" y="3673051"/>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133" name="Google Shape;133;p6"/>
          <p:cNvSpPr/>
          <p:nvPr/>
        </p:nvSpPr>
        <p:spPr>
          <a:xfrm>
            <a:off x="8553450" y="-555554"/>
            <a:ext cx="666750" cy="4114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 name="Google Shape;134;p6"/>
          <p:cNvPicPr preferRelativeResize="0"/>
          <p:nvPr/>
        </p:nvPicPr>
        <p:blipFill rotWithShape="1">
          <a:blip r:embed="rId3">
            <a:alphaModFix/>
          </a:blip>
          <a:srcRect b="0" l="0" r="0" t="0"/>
          <a:stretch/>
        </p:blipFill>
        <p:spPr>
          <a:xfrm>
            <a:off x="4591386" y="209587"/>
            <a:ext cx="3366545" cy="2524909"/>
          </a:xfrm>
          <a:prstGeom prst="rect">
            <a:avLst/>
          </a:prstGeom>
          <a:noFill/>
          <a:ln>
            <a:noFill/>
          </a:ln>
        </p:spPr>
      </p:pic>
      <p:pic>
        <p:nvPicPr>
          <p:cNvPr id="135" name="Google Shape;135;p6"/>
          <p:cNvPicPr preferRelativeResize="0"/>
          <p:nvPr/>
        </p:nvPicPr>
        <p:blipFill rotWithShape="1">
          <a:blip r:embed="rId4">
            <a:alphaModFix/>
          </a:blip>
          <a:srcRect b="0" l="0" r="0" t="0"/>
          <a:stretch/>
        </p:blipFill>
        <p:spPr>
          <a:xfrm>
            <a:off x="5135828" y="2835056"/>
            <a:ext cx="2695822" cy="20218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9">
                                            <p:txEl>
                                              <p:pRg end="0" st="0"/>
                                            </p:txEl>
                                          </p:spTgt>
                                        </p:tgtEl>
                                        <p:attrNameLst>
                                          <p:attrName>style.visibility</p:attrName>
                                        </p:attrNameLst>
                                      </p:cBhvr>
                                      <p:to>
                                        <p:strVal val="visible"/>
                                      </p:to>
                                    </p:set>
                                    <p:animEffect filter="fade" transition="in">
                                      <p:cBhvr>
                                        <p:cTn dur="1000"/>
                                        <p:tgtEl>
                                          <p:spTgt spid="129">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1" st="1"/>
                                            </p:txEl>
                                          </p:spTgt>
                                        </p:tgtEl>
                                        <p:attrNameLst>
                                          <p:attrName>style.visibility</p:attrName>
                                        </p:attrNameLst>
                                      </p:cBhvr>
                                      <p:to>
                                        <p:strVal val="visible"/>
                                      </p:to>
                                    </p:set>
                                    <p:animEffect filter="fade" transition="in">
                                      <p:cBhvr>
                                        <p:cTn dur="1000"/>
                                        <p:tgtEl>
                                          <p:spTgt spid="129">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2" st="2"/>
                                            </p:txEl>
                                          </p:spTgt>
                                        </p:tgtEl>
                                        <p:attrNameLst>
                                          <p:attrName>style.visibility</p:attrName>
                                        </p:attrNameLst>
                                      </p:cBhvr>
                                      <p:to>
                                        <p:strVal val="visible"/>
                                      </p:to>
                                    </p:set>
                                    <p:animEffect filter="fade" transition="in">
                                      <p:cBhvr>
                                        <p:cTn dur="1000"/>
                                        <p:tgtEl>
                                          <p:spTgt spid="129">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3" st="3"/>
                                            </p:txEl>
                                          </p:spTgt>
                                        </p:tgtEl>
                                        <p:attrNameLst>
                                          <p:attrName>style.visibility</p:attrName>
                                        </p:attrNameLst>
                                      </p:cBhvr>
                                      <p:to>
                                        <p:strVal val="visible"/>
                                      </p:to>
                                    </p:set>
                                    <p:animEffect filter="fade" transition="in">
                                      <p:cBhvr>
                                        <p:cTn dur="1000"/>
                                        <p:tgtEl>
                                          <p:spTgt spid="129">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4" st="4"/>
                                            </p:txEl>
                                          </p:spTgt>
                                        </p:tgtEl>
                                        <p:attrNameLst>
                                          <p:attrName>style.visibility</p:attrName>
                                        </p:attrNameLst>
                                      </p:cBhvr>
                                      <p:to>
                                        <p:strVal val="visible"/>
                                      </p:to>
                                    </p:set>
                                    <p:animEffect filter="fade" transition="in">
                                      <p:cBhvr>
                                        <p:cTn dur="1000"/>
                                        <p:tgtEl>
                                          <p:spTgt spid="129">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5" st="5"/>
                                            </p:txEl>
                                          </p:spTgt>
                                        </p:tgtEl>
                                        <p:attrNameLst>
                                          <p:attrName>style.visibility</p:attrName>
                                        </p:attrNameLst>
                                      </p:cBhvr>
                                      <p:to>
                                        <p:strVal val="visible"/>
                                      </p:to>
                                    </p:set>
                                    <p:animEffect filter="fade" transition="in">
                                      <p:cBhvr>
                                        <p:cTn dur="1000"/>
                                        <p:tgtEl>
                                          <p:spTgt spid="129">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6" st="6"/>
                                            </p:txEl>
                                          </p:spTgt>
                                        </p:tgtEl>
                                        <p:attrNameLst>
                                          <p:attrName>style.visibility</p:attrName>
                                        </p:attrNameLst>
                                      </p:cBhvr>
                                      <p:to>
                                        <p:strVal val="visible"/>
                                      </p:to>
                                    </p:set>
                                    <p:animEffect filter="fade" transition="in">
                                      <p:cBhvr>
                                        <p:cTn dur="1000"/>
                                        <p:tgtEl>
                                          <p:spTgt spid="129">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7" st="7"/>
                                            </p:txEl>
                                          </p:spTgt>
                                        </p:tgtEl>
                                        <p:attrNameLst>
                                          <p:attrName>style.visibility</p:attrName>
                                        </p:attrNameLst>
                                      </p:cBhvr>
                                      <p:to>
                                        <p:strVal val="visible"/>
                                      </p:to>
                                    </p:set>
                                    <p:animEffect filter="fade" transition="in">
                                      <p:cBhvr>
                                        <p:cTn dur="1000"/>
                                        <p:tgtEl>
                                          <p:spTgt spid="129">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8" st="8"/>
                                            </p:txEl>
                                          </p:spTgt>
                                        </p:tgtEl>
                                        <p:attrNameLst>
                                          <p:attrName>style.visibility</p:attrName>
                                        </p:attrNameLst>
                                      </p:cBhvr>
                                      <p:to>
                                        <p:strVal val="visible"/>
                                      </p:to>
                                    </p:set>
                                    <p:animEffect filter="fade" transition="in">
                                      <p:cBhvr>
                                        <p:cTn dur="1000"/>
                                        <p:tgtEl>
                                          <p:spTgt spid="129">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9" st="9"/>
                                            </p:txEl>
                                          </p:spTgt>
                                        </p:tgtEl>
                                        <p:attrNameLst>
                                          <p:attrName>style.visibility</p:attrName>
                                        </p:attrNameLst>
                                      </p:cBhvr>
                                      <p:to>
                                        <p:strVal val="visible"/>
                                      </p:to>
                                    </p:set>
                                    <p:animEffect filter="fade" transition="in">
                                      <p:cBhvr>
                                        <p:cTn dur="1000"/>
                                        <p:tgtEl>
                                          <p:spTgt spid="129">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10" st="10"/>
                                            </p:txEl>
                                          </p:spTgt>
                                        </p:tgtEl>
                                        <p:attrNameLst>
                                          <p:attrName>style.visibility</p:attrName>
                                        </p:attrNameLst>
                                      </p:cBhvr>
                                      <p:to>
                                        <p:strVal val="visible"/>
                                      </p:to>
                                    </p:set>
                                    <p:animEffect filter="fade" transition="in">
                                      <p:cBhvr>
                                        <p:cTn dur="1000"/>
                                        <p:tgtEl>
                                          <p:spTgt spid="129">
                                            <p:txEl>
                                              <p:pRg end="10" st="1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11" st="11"/>
                                            </p:txEl>
                                          </p:spTgt>
                                        </p:tgtEl>
                                        <p:attrNameLst>
                                          <p:attrName>style.visibility</p:attrName>
                                        </p:attrNameLst>
                                      </p:cBhvr>
                                      <p:to>
                                        <p:strVal val="visible"/>
                                      </p:to>
                                    </p:set>
                                    <p:animEffect filter="fade" transition="in">
                                      <p:cBhvr>
                                        <p:cTn dur="1000"/>
                                        <p:tgtEl>
                                          <p:spTgt spid="129">
                                            <p:txEl>
                                              <p:pRg end="11" st="1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12" st="12"/>
                                            </p:txEl>
                                          </p:spTgt>
                                        </p:tgtEl>
                                        <p:attrNameLst>
                                          <p:attrName>style.visibility</p:attrName>
                                        </p:attrNameLst>
                                      </p:cBhvr>
                                      <p:to>
                                        <p:strVal val="visible"/>
                                      </p:to>
                                    </p:set>
                                    <p:animEffect filter="fade" transition="in">
                                      <p:cBhvr>
                                        <p:cTn dur="1000"/>
                                        <p:tgtEl>
                                          <p:spTgt spid="129">
                                            <p:txEl>
                                              <p:pRg end="12" st="1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13" st="13"/>
                                            </p:txEl>
                                          </p:spTgt>
                                        </p:tgtEl>
                                        <p:attrNameLst>
                                          <p:attrName>style.visibility</p:attrName>
                                        </p:attrNameLst>
                                      </p:cBhvr>
                                      <p:to>
                                        <p:strVal val="visible"/>
                                      </p:to>
                                    </p:set>
                                    <p:animEffect filter="fade" transition="in">
                                      <p:cBhvr>
                                        <p:cTn dur="1000"/>
                                        <p:tgtEl>
                                          <p:spTgt spid="129">
                                            <p:txEl>
                                              <p:pRg end="13" st="1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29">
                                            <p:txEl>
                                              <p:pRg end="14" st="14"/>
                                            </p:txEl>
                                          </p:spTgt>
                                        </p:tgtEl>
                                        <p:attrNameLst>
                                          <p:attrName>style.visibility</p:attrName>
                                        </p:attrNameLst>
                                      </p:cBhvr>
                                      <p:to>
                                        <p:strVal val="visible"/>
                                      </p:to>
                                    </p:set>
                                    <p:animEffect filter="fade" transition="in">
                                      <p:cBhvr>
                                        <p:cTn dur="1000"/>
                                        <p:tgtEl>
                                          <p:spTgt spid="129">
                                            <p:txEl>
                                              <p:pRg end="14" st="1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139" name="Shape 139"/>
        <p:cNvGrpSpPr/>
        <p:nvPr/>
      </p:nvGrpSpPr>
      <p:grpSpPr>
        <a:xfrm>
          <a:off x="0" y="0"/>
          <a:ext cx="0" cy="0"/>
          <a:chOff x="0" y="0"/>
          <a:chExt cx="0" cy="0"/>
        </a:xfrm>
      </p:grpSpPr>
      <p:sp>
        <p:nvSpPr>
          <p:cNvPr id="140" name="Google Shape;140;p7"/>
          <p:cNvSpPr txBox="1"/>
          <p:nvPr/>
        </p:nvSpPr>
        <p:spPr>
          <a:xfrm>
            <a:off x="460392" y="381056"/>
            <a:ext cx="3559529" cy="514637"/>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400"/>
              <a:buFont typeface="Arial"/>
              <a:buNone/>
            </a:pPr>
            <a:r>
              <a:rPr b="1" i="0" lang="en-US" sz="3400" u="none" cap="none" strike="noStrike">
                <a:solidFill>
                  <a:srgbClr val="1C458A"/>
                </a:solidFill>
                <a:latin typeface="Poppins"/>
                <a:ea typeface="Poppins"/>
                <a:cs typeface="Poppins"/>
                <a:sym typeface="Poppins"/>
              </a:rPr>
              <a:t>The Evidence</a:t>
            </a:r>
            <a:endParaRPr b="0" i="0" sz="700" u="none" cap="none" strike="noStrike">
              <a:solidFill>
                <a:srgbClr val="000000"/>
              </a:solidFill>
              <a:latin typeface="Arial"/>
              <a:ea typeface="Arial"/>
              <a:cs typeface="Arial"/>
              <a:sym typeface="Arial"/>
            </a:endParaRPr>
          </a:p>
        </p:txBody>
      </p:sp>
      <p:sp>
        <p:nvSpPr>
          <p:cNvPr id="141" name="Google Shape;141;p7"/>
          <p:cNvSpPr txBox="1"/>
          <p:nvPr/>
        </p:nvSpPr>
        <p:spPr>
          <a:xfrm>
            <a:off x="460392" y="951186"/>
            <a:ext cx="3046337" cy="207869"/>
          </a:xfrm>
          <a:prstGeom prst="rect">
            <a:avLst/>
          </a:prstGeom>
          <a:noFill/>
          <a:ln>
            <a:noFill/>
          </a:ln>
        </p:spPr>
        <p:txBody>
          <a:bodyPr anchorCtr="0" anchor="t" bIns="0" lIns="0" spcFirstLastPara="1" rIns="0" wrap="square" tIns="0">
            <a:noAutofit/>
          </a:bodyPr>
          <a:lstStyle/>
          <a:p>
            <a:pPr indent="0" lvl="0" marL="0" marR="0" rtl="0" algn="l">
              <a:lnSpc>
                <a:spcPct val="120014"/>
              </a:lnSpc>
              <a:spcBef>
                <a:spcPts val="0"/>
              </a:spcBef>
              <a:spcAft>
                <a:spcPts val="0"/>
              </a:spcAft>
              <a:buClr>
                <a:srgbClr val="000000"/>
              </a:buClr>
              <a:buSzPts val="1400"/>
              <a:buFont typeface="Arial"/>
              <a:buNone/>
            </a:pPr>
            <a:r>
              <a:rPr b="1" i="0" lang="en-US" sz="1400" u="none" cap="none" strike="noStrike">
                <a:solidFill>
                  <a:srgbClr val="1C458A"/>
                </a:solidFill>
                <a:latin typeface="Poppins"/>
                <a:ea typeface="Poppins"/>
                <a:cs typeface="Poppins"/>
                <a:sym typeface="Poppins"/>
              </a:rPr>
              <a:t>HKT ARCHITECTS FINDINGS</a:t>
            </a:r>
            <a:endParaRPr b="0" i="0" sz="700" u="none" cap="none" strike="noStrike">
              <a:solidFill>
                <a:srgbClr val="000000"/>
              </a:solidFill>
              <a:latin typeface="Arial"/>
              <a:ea typeface="Arial"/>
              <a:cs typeface="Arial"/>
              <a:sym typeface="Arial"/>
            </a:endParaRPr>
          </a:p>
        </p:txBody>
      </p:sp>
      <p:sp>
        <p:nvSpPr>
          <p:cNvPr id="142" name="Google Shape;142;p7"/>
          <p:cNvSpPr txBox="1"/>
          <p:nvPr/>
        </p:nvSpPr>
        <p:spPr>
          <a:xfrm>
            <a:off x="460392" y="1750696"/>
            <a:ext cx="4281300" cy="1188600"/>
          </a:xfrm>
          <a:prstGeom prst="rect">
            <a:avLst/>
          </a:prstGeom>
          <a:noFill/>
          <a:ln>
            <a:noFill/>
          </a:ln>
        </p:spPr>
        <p:txBody>
          <a:bodyPr anchorCtr="0" anchor="t" bIns="0" lIns="0" spcFirstLastPara="1" rIns="0" wrap="square" tIns="0">
            <a:noAutofit/>
          </a:bodyPr>
          <a:lstStyle/>
          <a:p>
            <a:pPr indent="-25400" lvl="1" marL="177800" marR="0" rtl="0" algn="l">
              <a:lnSpc>
                <a:spcPct val="115000"/>
              </a:lnSpc>
              <a:spcBef>
                <a:spcPts val="0"/>
              </a:spcBef>
              <a:spcAft>
                <a:spcPts val="0"/>
              </a:spcAft>
              <a:buClr>
                <a:srgbClr val="1C458A"/>
              </a:buClr>
              <a:buSzPts val="1100"/>
              <a:buFont typeface="Arial"/>
              <a:buNone/>
            </a:pPr>
            <a:r>
              <a:t/>
            </a:r>
            <a:endParaRPr b="0" i="0" sz="700" u="none" cap="none" strike="noStrike">
              <a:solidFill>
                <a:srgbClr val="000000"/>
              </a:solidFill>
              <a:latin typeface="Arial"/>
              <a:ea typeface="Arial"/>
              <a:cs typeface="Arial"/>
              <a:sym typeface="Arial"/>
            </a:endParaRPr>
          </a:p>
        </p:txBody>
      </p:sp>
      <p:sp>
        <p:nvSpPr>
          <p:cNvPr id="143" name="Google Shape;143;p7"/>
          <p:cNvSpPr/>
          <p:nvPr/>
        </p:nvSpPr>
        <p:spPr>
          <a:xfrm>
            <a:off x="460392" y="1303057"/>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
          <p:cNvSpPr txBox="1"/>
          <p:nvPr/>
        </p:nvSpPr>
        <p:spPr>
          <a:xfrm>
            <a:off x="358022" y="1822190"/>
            <a:ext cx="4618500" cy="1188600"/>
          </a:xfrm>
          <a:prstGeom prst="rect">
            <a:avLst/>
          </a:prstGeom>
          <a:noFill/>
          <a:ln>
            <a:noFill/>
          </a:ln>
        </p:spPr>
        <p:txBody>
          <a:bodyPr anchorCtr="0" anchor="t" bIns="0" lIns="0" spcFirstLastPara="1" rIns="0" wrap="square" tIns="0">
            <a:noAutofit/>
          </a:bodyPr>
          <a:lstStyle/>
          <a:p>
            <a:pPr indent="-298450" lvl="0" marL="457200" marR="0" rtl="0" algn="l">
              <a:lnSpc>
                <a:spcPct val="115000"/>
              </a:lnSpc>
              <a:spcBef>
                <a:spcPts val="0"/>
              </a:spcBef>
              <a:spcAft>
                <a:spcPts val="0"/>
              </a:spcAft>
              <a:buClr>
                <a:srgbClr val="1C458A"/>
              </a:buClr>
              <a:buSzPts val="1100"/>
              <a:buFont typeface="Poppins Light"/>
              <a:buChar char="●"/>
            </a:pPr>
            <a:r>
              <a:rPr b="0" i="0" lang="en-US" sz="1100" u="none" cap="none" strike="noStrike">
                <a:solidFill>
                  <a:srgbClr val="1C458A"/>
                </a:solidFill>
                <a:latin typeface="Poppins Light"/>
                <a:ea typeface="Poppins Light"/>
                <a:cs typeface="Poppins Light"/>
                <a:sym typeface="Poppins Light"/>
              </a:rPr>
              <a:t>No firearms/fingerprinting/sex offender registration room.</a:t>
            </a:r>
            <a:endParaRPr b="0" i="0" sz="1100" u="none" cap="none" strike="noStrike">
              <a:solidFill>
                <a:srgbClr val="1C458A"/>
              </a:solidFill>
              <a:latin typeface="Poppins Light"/>
              <a:ea typeface="Poppins Light"/>
              <a:cs typeface="Poppins Light"/>
              <a:sym typeface="Poppins Light"/>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298450" lvl="0" marL="457200" marR="0" rtl="0" algn="l">
              <a:lnSpc>
                <a:spcPct val="115000"/>
              </a:lnSpc>
              <a:spcBef>
                <a:spcPts val="0"/>
              </a:spcBef>
              <a:spcAft>
                <a:spcPts val="0"/>
              </a:spcAft>
              <a:buClr>
                <a:srgbClr val="1C458A"/>
              </a:buClr>
              <a:buSzPts val="1100"/>
              <a:buFont typeface="Poppins Light"/>
              <a:buChar char="●"/>
            </a:pPr>
            <a:r>
              <a:rPr b="0" i="0" lang="en-US" sz="1100" u="none" cap="none" strike="noStrike">
                <a:solidFill>
                  <a:srgbClr val="1C458A"/>
                </a:solidFill>
                <a:latin typeface="Poppins Light"/>
                <a:ea typeface="Poppins Light"/>
                <a:cs typeface="Poppins Light"/>
                <a:sym typeface="Poppins Light"/>
              </a:rPr>
              <a:t>No cell blocks </a:t>
            </a:r>
            <a:br>
              <a:rPr b="0" i="0" lang="en-US" sz="1100" u="none" cap="none" strike="noStrike">
                <a:solidFill>
                  <a:srgbClr val="1C458A"/>
                </a:solidFill>
                <a:latin typeface="Poppins Light"/>
                <a:ea typeface="Poppins Light"/>
                <a:cs typeface="Poppins Light"/>
                <a:sym typeface="Poppins Light"/>
              </a:rPr>
            </a:br>
            <a:endParaRPr sz="1100">
              <a:solidFill>
                <a:srgbClr val="1C458A"/>
              </a:solidFill>
              <a:latin typeface="Poppins Light"/>
              <a:ea typeface="Poppins Light"/>
              <a:cs typeface="Poppins Light"/>
              <a:sym typeface="Poppins Light"/>
            </a:endParaRPr>
          </a:p>
          <a:p>
            <a:pPr indent="-298450" lvl="0" marL="457200" marR="0" rtl="0" algn="l">
              <a:lnSpc>
                <a:spcPct val="115000"/>
              </a:lnSpc>
              <a:spcBef>
                <a:spcPts val="0"/>
              </a:spcBef>
              <a:spcAft>
                <a:spcPts val="0"/>
              </a:spcAft>
              <a:buClr>
                <a:srgbClr val="0000FF"/>
              </a:buClr>
              <a:buSzPts val="1100"/>
              <a:buFont typeface="Poppins"/>
              <a:buChar char="●"/>
            </a:pPr>
            <a:r>
              <a:rPr b="1" lang="en-US" sz="1100">
                <a:solidFill>
                  <a:srgbClr val="0000FF"/>
                </a:solidFill>
                <a:latin typeface="Poppins"/>
                <a:ea typeface="Poppins"/>
                <a:cs typeface="Poppins"/>
                <a:sym typeface="Poppins"/>
              </a:rPr>
              <a:t>No </a:t>
            </a:r>
            <a:r>
              <a:rPr b="1" lang="en-US" sz="1100">
                <a:solidFill>
                  <a:srgbClr val="0000FF"/>
                </a:solidFill>
                <a:latin typeface="Poppins"/>
                <a:ea typeface="Poppins"/>
                <a:cs typeface="Poppins"/>
                <a:sym typeface="Poppins"/>
              </a:rPr>
              <a:t>juvenile</a:t>
            </a:r>
            <a:r>
              <a:rPr b="1" lang="en-US" sz="1100">
                <a:solidFill>
                  <a:srgbClr val="0000FF"/>
                </a:solidFill>
                <a:latin typeface="Poppins"/>
                <a:ea typeface="Poppins"/>
                <a:cs typeface="Poppins"/>
                <a:sym typeface="Poppins"/>
              </a:rPr>
              <a:t> detention areas</a:t>
            </a:r>
            <a:endParaRPr b="1" sz="1100">
              <a:solidFill>
                <a:srgbClr val="0000FF"/>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298450" lvl="0" marL="457200" marR="0" rtl="0" algn="l">
              <a:lnSpc>
                <a:spcPct val="115000"/>
              </a:lnSpc>
              <a:spcBef>
                <a:spcPts val="0"/>
              </a:spcBef>
              <a:spcAft>
                <a:spcPts val="0"/>
              </a:spcAft>
              <a:buClr>
                <a:srgbClr val="1C458A"/>
              </a:buClr>
              <a:buSzPts val="1100"/>
              <a:buFont typeface="Poppins Light"/>
              <a:buChar char="●"/>
            </a:pPr>
            <a:r>
              <a:rPr b="0" i="0" lang="en-US" sz="1100" u="none" cap="none" strike="noStrike">
                <a:solidFill>
                  <a:srgbClr val="1C458A"/>
                </a:solidFill>
                <a:latin typeface="Poppins Light"/>
                <a:ea typeface="Poppins Light"/>
                <a:cs typeface="Poppins Light"/>
                <a:sym typeface="Poppins Light"/>
              </a:rPr>
              <a:t>No conference room</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298450" lvl="0" marL="457200" marR="0" rtl="0" algn="l">
              <a:lnSpc>
                <a:spcPct val="115000"/>
              </a:lnSpc>
              <a:spcBef>
                <a:spcPts val="0"/>
              </a:spcBef>
              <a:spcAft>
                <a:spcPts val="0"/>
              </a:spcAft>
              <a:buClr>
                <a:srgbClr val="1C458A"/>
              </a:buClr>
              <a:buSzPts val="1100"/>
              <a:buFont typeface="Poppins Light"/>
              <a:buChar char="●"/>
            </a:pPr>
            <a:r>
              <a:rPr b="0" i="0" lang="en-US" sz="1100" u="none" cap="none" strike="noStrike">
                <a:solidFill>
                  <a:srgbClr val="1C458A"/>
                </a:solidFill>
                <a:latin typeface="Poppins Light"/>
                <a:ea typeface="Poppins Light"/>
                <a:cs typeface="Poppins Light"/>
                <a:sym typeface="Poppins Light"/>
              </a:rPr>
              <a:t>Undersized witness interview room</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298450" lvl="0" marL="457200" marR="0" rtl="0" algn="l">
              <a:lnSpc>
                <a:spcPct val="115000"/>
              </a:lnSpc>
              <a:spcBef>
                <a:spcPts val="0"/>
              </a:spcBef>
              <a:spcAft>
                <a:spcPts val="0"/>
              </a:spcAft>
              <a:buClr>
                <a:srgbClr val="1C458A"/>
              </a:buClr>
              <a:buSzPts val="1100"/>
              <a:buFont typeface="Poppins Light"/>
              <a:buChar char="●"/>
            </a:pPr>
            <a:r>
              <a:rPr b="0" i="0" lang="en-US" sz="1100" u="none" cap="none" strike="noStrike">
                <a:solidFill>
                  <a:srgbClr val="1C458A"/>
                </a:solidFill>
                <a:latin typeface="Poppins Light"/>
                <a:ea typeface="Poppins Light"/>
                <a:cs typeface="Poppins Light"/>
                <a:sym typeface="Poppins Light"/>
              </a:rPr>
              <a:t>Inadequate size locker rooms</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298450" lvl="0" marL="457200" marR="0" rtl="0" algn="l">
              <a:lnSpc>
                <a:spcPct val="115000"/>
              </a:lnSpc>
              <a:spcBef>
                <a:spcPts val="0"/>
              </a:spcBef>
              <a:spcAft>
                <a:spcPts val="0"/>
              </a:spcAft>
              <a:buClr>
                <a:srgbClr val="1C458A"/>
              </a:buClr>
              <a:buSzPts val="1100"/>
              <a:buFont typeface="Poppins Light"/>
              <a:buChar char="●"/>
            </a:pPr>
            <a:r>
              <a:rPr b="0" i="0" lang="en-US" sz="1100" u="none" cap="none" strike="noStrike">
                <a:solidFill>
                  <a:srgbClr val="1C458A"/>
                </a:solidFill>
                <a:latin typeface="Poppins Light"/>
                <a:ea typeface="Poppins Light"/>
                <a:cs typeface="Poppins Light"/>
                <a:sym typeface="Poppins Light"/>
              </a:rPr>
              <a:t>Lack of file rooms/office space</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298450" lvl="0" marL="457200" marR="0" rtl="0" algn="l">
              <a:lnSpc>
                <a:spcPct val="115000"/>
              </a:lnSpc>
              <a:spcBef>
                <a:spcPts val="0"/>
              </a:spcBef>
              <a:spcAft>
                <a:spcPts val="0"/>
              </a:spcAft>
              <a:buClr>
                <a:srgbClr val="1C458A"/>
              </a:buClr>
              <a:buSzPts val="1100"/>
              <a:buFont typeface="Poppins Light"/>
              <a:buChar char="●"/>
            </a:pPr>
            <a:r>
              <a:rPr b="0" i="0" lang="en-US" sz="1100" u="none" cap="none" strike="noStrike">
                <a:solidFill>
                  <a:srgbClr val="1C458A"/>
                </a:solidFill>
                <a:latin typeface="Poppins Light"/>
                <a:ea typeface="Poppins Light"/>
                <a:cs typeface="Poppins Light"/>
                <a:sym typeface="Poppins Light"/>
              </a:rPr>
              <a:t>Undersized supply areas</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298450" lvl="0" marL="457200" marR="0" rtl="0" algn="l">
              <a:lnSpc>
                <a:spcPct val="115000"/>
              </a:lnSpc>
              <a:spcBef>
                <a:spcPts val="0"/>
              </a:spcBef>
              <a:spcAft>
                <a:spcPts val="0"/>
              </a:spcAft>
              <a:buClr>
                <a:srgbClr val="1C458A"/>
              </a:buClr>
              <a:buSzPts val="1100"/>
              <a:buFont typeface="Poppins Light"/>
              <a:buChar char="●"/>
            </a:pPr>
            <a:r>
              <a:rPr b="0" i="0" lang="en-US" sz="1100" u="none" cap="none" strike="noStrike">
                <a:solidFill>
                  <a:srgbClr val="1C458A"/>
                </a:solidFill>
                <a:latin typeface="Poppins Light"/>
                <a:ea typeface="Poppins Light"/>
                <a:cs typeface="Poppins Light"/>
                <a:sym typeface="Poppins Light"/>
              </a:rPr>
              <a:t>ADA Accessibility issues</a:t>
            </a:r>
            <a:endParaRPr b="0" i="0" sz="700" u="none" cap="none" strike="noStrike">
              <a:solidFill>
                <a:srgbClr val="000000"/>
              </a:solidFill>
              <a:latin typeface="Arial"/>
              <a:ea typeface="Arial"/>
              <a:cs typeface="Arial"/>
              <a:sym typeface="Arial"/>
            </a:endParaRPr>
          </a:p>
        </p:txBody>
      </p:sp>
      <p:sp>
        <p:nvSpPr>
          <p:cNvPr id="145" name="Google Shape;145;p7"/>
          <p:cNvSpPr txBox="1"/>
          <p:nvPr/>
        </p:nvSpPr>
        <p:spPr>
          <a:xfrm>
            <a:off x="460421" y="1431702"/>
            <a:ext cx="3559500" cy="247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500"/>
              <a:buFont typeface="Arial"/>
              <a:buNone/>
            </a:pPr>
            <a:r>
              <a:rPr b="1" i="0" lang="en-US" sz="1500" u="none" cap="none" strike="noStrike">
                <a:solidFill>
                  <a:srgbClr val="1C458A"/>
                </a:solidFill>
                <a:latin typeface="Poppins Light"/>
                <a:ea typeface="Poppins Light"/>
                <a:cs typeface="Poppins Light"/>
                <a:sym typeface="Poppins Light"/>
              </a:rPr>
              <a:t>POLICE DEPARTMENT</a:t>
            </a:r>
            <a:endParaRPr b="0" i="0" sz="700" u="none" cap="none" strike="noStrike">
              <a:solidFill>
                <a:srgbClr val="000000"/>
              </a:solidFill>
              <a:latin typeface="Arial"/>
              <a:ea typeface="Arial"/>
              <a:cs typeface="Arial"/>
              <a:sym typeface="Arial"/>
            </a:endParaRPr>
          </a:p>
        </p:txBody>
      </p:sp>
      <p:pic>
        <p:nvPicPr>
          <p:cNvPr id="146" name="Google Shape;146;p7"/>
          <p:cNvPicPr preferRelativeResize="0"/>
          <p:nvPr/>
        </p:nvPicPr>
        <p:blipFill rotWithShape="1">
          <a:blip r:embed="rId3">
            <a:alphaModFix/>
          </a:blip>
          <a:srcRect b="0" l="34421" r="23487" t="0"/>
          <a:stretch/>
        </p:blipFill>
        <p:spPr>
          <a:xfrm>
            <a:off x="5211352" y="-38100"/>
            <a:ext cx="3297572" cy="5219700"/>
          </a:xfrm>
          <a:prstGeom prst="rect">
            <a:avLst/>
          </a:prstGeom>
          <a:noFill/>
          <a:ln>
            <a:noFill/>
          </a:ln>
        </p:spPr>
      </p:pic>
      <p:sp>
        <p:nvSpPr>
          <p:cNvPr id="147" name="Google Shape;147;p7"/>
          <p:cNvSpPr/>
          <p:nvPr/>
        </p:nvSpPr>
        <p:spPr>
          <a:xfrm>
            <a:off x="8553450" y="3673051"/>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148" name="Google Shape;148;p7"/>
          <p:cNvSpPr/>
          <p:nvPr/>
        </p:nvSpPr>
        <p:spPr>
          <a:xfrm>
            <a:off x="8553450" y="-555554"/>
            <a:ext cx="666750" cy="4114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4">
                                            <p:txEl>
                                              <p:pRg end="0" st="0"/>
                                            </p:txEl>
                                          </p:spTgt>
                                        </p:tgtEl>
                                        <p:attrNameLst>
                                          <p:attrName>style.visibility</p:attrName>
                                        </p:attrNameLst>
                                      </p:cBhvr>
                                      <p:to>
                                        <p:strVal val="visible"/>
                                      </p:to>
                                    </p:set>
                                    <p:animEffect filter="fade" transition="in">
                                      <p:cBhvr>
                                        <p:cTn dur="3000"/>
                                        <p:tgtEl>
                                          <p:spTgt spid="14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1" st="1"/>
                                            </p:txEl>
                                          </p:spTgt>
                                        </p:tgtEl>
                                        <p:attrNameLst>
                                          <p:attrName>style.visibility</p:attrName>
                                        </p:attrNameLst>
                                      </p:cBhvr>
                                      <p:to>
                                        <p:strVal val="visible"/>
                                      </p:to>
                                    </p:set>
                                    <p:animEffect filter="fade" transition="in">
                                      <p:cBhvr>
                                        <p:cTn dur="3000"/>
                                        <p:tgtEl>
                                          <p:spTgt spid="144">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2" st="2"/>
                                            </p:txEl>
                                          </p:spTgt>
                                        </p:tgtEl>
                                        <p:attrNameLst>
                                          <p:attrName>style.visibility</p:attrName>
                                        </p:attrNameLst>
                                      </p:cBhvr>
                                      <p:to>
                                        <p:strVal val="visible"/>
                                      </p:to>
                                    </p:set>
                                    <p:animEffect filter="fade" transition="in">
                                      <p:cBhvr>
                                        <p:cTn dur="3000"/>
                                        <p:tgtEl>
                                          <p:spTgt spid="144">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3" st="3"/>
                                            </p:txEl>
                                          </p:spTgt>
                                        </p:tgtEl>
                                        <p:attrNameLst>
                                          <p:attrName>style.visibility</p:attrName>
                                        </p:attrNameLst>
                                      </p:cBhvr>
                                      <p:to>
                                        <p:strVal val="visible"/>
                                      </p:to>
                                    </p:set>
                                    <p:animEffect filter="fade" transition="in">
                                      <p:cBhvr>
                                        <p:cTn dur="3000"/>
                                        <p:tgtEl>
                                          <p:spTgt spid="144">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4" st="4"/>
                                            </p:txEl>
                                          </p:spTgt>
                                        </p:tgtEl>
                                        <p:attrNameLst>
                                          <p:attrName>style.visibility</p:attrName>
                                        </p:attrNameLst>
                                      </p:cBhvr>
                                      <p:to>
                                        <p:strVal val="visible"/>
                                      </p:to>
                                    </p:set>
                                    <p:animEffect filter="fade" transition="in">
                                      <p:cBhvr>
                                        <p:cTn dur="3000"/>
                                        <p:tgtEl>
                                          <p:spTgt spid="144">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5" st="5"/>
                                            </p:txEl>
                                          </p:spTgt>
                                        </p:tgtEl>
                                        <p:attrNameLst>
                                          <p:attrName>style.visibility</p:attrName>
                                        </p:attrNameLst>
                                      </p:cBhvr>
                                      <p:to>
                                        <p:strVal val="visible"/>
                                      </p:to>
                                    </p:set>
                                    <p:animEffect filter="fade" transition="in">
                                      <p:cBhvr>
                                        <p:cTn dur="3000"/>
                                        <p:tgtEl>
                                          <p:spTgt spid="144">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6" st="6"/>
                                            </p:txEl>
                                          </p:spTgt>
                                        </p:tgtEl>
                                        <p:attrNameLst>
                                          <p:attrName>style.visibility</p:attrName>
                                        </p:attrNameLst>
                                      </p:cBhvr>
                                      <p:to>
                                        <p:strVal val="visible"/>
                                      </p:to>
                                    </p:set>
                                    <p:animEffect filter="fade" transition="in">
                                      <p:cBhvr>
                                        <p:cTn dur="3000"/>
                                        <p:tgtEl>
                                          <p:spTgt spid="144">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7" st="7"/>
                                            </p:txEl>
                                          </p:spTgt>
                                        </p:tgtEl>
                                        <p:attrNameLst>
                                          <p:attrName>style.visibility</p:attrName>
                                        </p:attrNameLst>
                                      </p:cBhvr>
                                      <p:to>
                                        <p:strVal val="visible"/>
                                      </p:to>
                                    </p:set>
                                    <p:animEffect filter="fade" transition="in">
                                      <p:cBhvr>
                                        <p:cTn dur="3000"/>
                                        <p:tgtEl>
                                          <p:spTgt spid="144">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8" st="8"/>
                                            </p:txEl>
                                          </p:spTgt>
                                        </p:tgtEl>
                                        <p:attrNameLst>
                                          <p:attrName>style.visibility</p:attrName>
                                        </p:attrNameLst>
                                      </p:cBhvr>
                                      <p:to>
                                        <p:strVal val="visible"/>
                                      </p:to>
                                    </p:set>
                                    <p:animEffect filter="fade" transition="in">
                                      <p:cBhvr>
                                        <p:cTn dur="3000"/>
                                        <p:tgtEl>
                                          <p:spTgt spid="144">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9" st="9"/>
                                            </p:txEl>
                                          </p:spTgt>
                                        </p:tgtEl>
                                        <p:attrNameLst>
                                          <p:attrName>style.visibility</p:attrName>
                                        </p:attrNameLst>
                                      </p:cBhvr>
                                      <p:to>
                                        <p:strVal val="visible"/>
                                      </p:to>
                                    </p:set>
                                    <p:animEffect filter="fade" transition="in">
                                      <p:cBhvr>
                                        <p:cTn dur="3000"/>
                                        <p:tgtEl>
                                          <p:spTgt spid="144">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10" st="10"/>
                                            </p:txEl>
                                          </p:spTgt>
                                        </p:tgtEl>
                                        <p:attrNameLst>
                                          <p:attrName>style.visibility</p:attrName>
                                        </p:attrNameLst>
                                      </p:cBhvr>
                                      <p:to>
                                        <p:strVal val="visible"/>
                                      </p:to>
                                    </p:set>
                                    <p:animEffect filter="fade" transition="in">
                                      <p:cBhvr>
                                        <p:cTn dur="3000"/>
                                        <p:tgtEl>
                                          <p:spTgt spid="144">
                                            <p:txEl>
                                              <p:pRg end="10" st="1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11" st="11"/>
                                            </p:txEl>
                                          </p:spTgt>
                                        </p:tgtEl>
                                        <p:attrNameLst>
                                          <p:attrName>style.visibility</p:attrName>
                                        </p:attrNameLst>
                                      </p:cBhvr>
                                      <p:to>
                                        <p:strVal val="visible"/>
                                      </p:to>
                                    </p:set>
                                    <p:animEffect filter="fade" transition="in">
                                      <p:cBhvr>
                                        <p:cTn dur="3000"/>
                                        <p:tgtEl>
                                          <p:spTgt spid="144">
                                            <p:txEl>
                                              <p:pRg end="11" st="1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12" st="12"/>
                                            </p:txEl>
                                          </p:spTgt>
                                        </p:tgtEl>
                                        <p:attrNameLst>
                                          <p:attrName>style.visibility</p:attrName>
                                        </p:attrNameLst>
                                      </p:cBhvr>
                                      <p:to>
                                        <p:strVal val="visible"/>
                                      </p:to>
                                    </p:set>
                                    <p:animEffect filter="fade" transition="in">
                                      <p:cBhvr>
                                        <p:cTn dur="3000"/>
                                        <p:tgtEl>
                                          <p:spTgt spid="144">
                                            <p:txEl>
                                              <p:pRg end="12" st="1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13" st="13"/>
                                            </p:txEl>
                                          </p:spTgt>
                                        </p:tgtEl>
                                        <p:attrNameLst>
                                          <p:attrName>style.visibility</p:attrName>
                                        </p:attrNameLst>
                                      </p:cBhvr>
                                      <p:to>
                                        <p:strVal val="visible"/>
                                      </p:to>
                                    </p:set>
                                    <p:animEffect filter="fade" transition="in">
                                      <p:cBhvr>
                                        <p:cTn dur="3000"/>
                                        <p:tgtEl>
                                          <p:spTgt spid="144">
                                            <p:txEl>
                                              <p:pRg end="13" st="1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14" st="14"/>
                                            </p:txEl>
                                          </p:spTgt>
                                        </p:tgtEl>
                                        <p:attrNameLst>
                                          <p:attrName>style.visibility</p:attrName>
                                        </p:attrNameLst>
                                      </p:cBhvr>
                                      <p:to>
                                        <p:strVal val="visible"/>
                                      </p:to>
                                    </p:set>
                                    <p:animEffect filter="fade" transition="in">
                                      <p:cBhvr>
                                        <p:cTn dur="3000"/>
                                        <p:tgtEl>
                                          <p:spTgt spid="144">
                                            <p:txEl>
                                              <p:pRg end="14" st="1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44">
                                            <p:txEl>
                                              <p:pRg end="15" st="15"/>
                                            </p:txEl>
                                          </p:spTgt>
                                        </p:tgtEl>
                                        <p:attrNameLst>
                                          <p:attrName>style.visibility</p:attrName>
                                        </p:attrNameLst>
                                      </p:cBhvr>
                                      <p:to>
                                        <p:strVal val="visible"/>
                                      </p:to>
                                    </p:set>
                                    <p:animEffect filter="fade" transition="in">
                                      <p:cBhvr>
                                        <p:cTn dur="3000"/>
                                        <p:tgtEl>
                                          <p:spTgt spid="144">
                                            <p:txEl>
                                              <p:pRg end="15" st="1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152" name="Shape 152"/>
        <p:cNvGrpSpPr/>
        <p:nvPr/>
      </p:nvGrpSpPr>
      <p:grpSpPr>
        <a:xfrm>
          <a:off x="0" y="0"/>
          <a:ext cx="0" cy="0"/>
          <a:chOff x="0" y="0"/>
          <a:chExt cx="0" cy="0"/>
        </a:xfrm>
      </p:grpSpPr>
      <p:sp>
        <p:nvSpPr>
          <p:cNvPr id="153" name="Google Shape;153;p8"/>
          <p:cNvSpPr txBox="1"/>
          <p:nvPr/>
        </p:nvSpPr>
        <p:spPr>
          <a:xfrm>
            <a:off x="460392" y="381056"/>
            <a:ext cx="3559529" cy="514637"/>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3400"/>
              <a:buFont typeface="Arial"/>
              <a:buNone/>
            </a:pPr>
            <a:r>
              <a:rPr b="1" i="0" lang="en-US" sz="3400" u="none" cap="none" strike="noStrike">
                <a:solidFill>
                  <a:srgbClr val="1C458A"/>
                </a:solidFill>
                <a:latin typeface="Poppins"/>
                <a:ea typeface="Poppins"/>
                <a:cs typeface="Poppins"/>
                <a:sym typeface="Poppins"/>
              </a:rPr>
              <a:t>The Evidence</a:t>
            </a:r>
            <a:endParaRPr b="0" i="0" sz="700" u="none" cap="none" strike="noStrike">
              <a:solidFill>
                <a:srgbClr val="000000"/>
              </a:solidFill>
              <a:latin typeface="Arial"/>
              <a:ea typeface="Arial"/>
              <a:cs typeface="Arial"/>
              <a:sym typeface="Arial"/>
            </a:endParaRPr>
          </a:p>
        </p:txBody>
      </p:sp>
      <p:sp>
        <p:nvSpPr>
          <p:cNvPr id="154" name="Google Shape;154;p8"/>
          <p:cNvSpPr txBox="1"/>
          <p:nvPr/>
        </p:nvSpPr>
        <p:spPr>
          <a:xfrm>
            <a:off x="460392" y="951186"/>
            <a:ext cx="3046337" cy="207869"/>
          </a:xfrm>
          <a:prstGeom prst="rect">
            <a:avLst/>
          </a:prstGeom>
          <a:noFill/>
          <a:ln>
            <a:noFill/>
          </a:ln>
        </p:spPr>
        <p:txBody>
          <a:bodyPr anchorCtr="0" anchor="t" bIns="0" lIns="0" spcFirstLastPara="1" rIns="0" wrap="square" tIns="0">
            <a:noAutofit/>
          </a:bodyPr>
          <a:lstStyle/>
          <a:p>
            <a:pPr indent="0" lvl="0" marL="0" marR="0" rtl="0" algn="l">
              <a:lnSpc>
                <a:spcPct val="120014"/>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5" name="Google Shape;155;p8"/>
          <p:cNvSpPr txBox="1"/>
          <p:nvPr/>
        </p:nvSpPr>
        <p:spPr>
          <a:xfrm>
            <a:off x="460392" y="1822190"/>
            <a:ext cx="4281300" cy="1188600"/>
          </a:xfrm>
          <a:prstGeom prst="rect">
            <a:avLst/>
          </a:prstGeom>
          <a:noFill/>
          <a:ln>
            <a:noFill/>
          </a:ln>
        </p:spPr>
        <p:txBody>
          <a:bodyPr anchorCtr="0" anchor="t" bIns="0" lIns="0" spcFirstLastPara="1" rIns="0" wrap="square" tIns="0">
            <a:noAutofit/>
          </a:bodyPr>
          <a:lstStyle/>
          <a:p>
            <a:pPr indent="-25400" lvl="1" marL="177800" marR="0" rtl="0" algn="l">
              <a:lnSpc>
                <a:spcPct val="115000"/>
              </a:lnSpc>
              <a:spcBef>
                <a:spcPts val="0"/>
              </a:spcBef>
              <a:spcAft>
                <a:spcPts val="0"/>
              </a:spcAft>
              <a:buClr>
                <a:srgbClr val="1C458A"/>
              </a:buClr>
              <a:buSzPts val="1100"/>
              <a:buFont typeface="Arial"/>
              <a:buNone/>
            </a:pPr>
            <a:r>
              <a:t/>
            </a:r>
            <a:endParaRPr b="0" i="0" sz="700" u="none" cap="none" strike="noStrike">
              <a:solidFill>
                <a:srgbClr val="000000"/>
              </a:solidFill>
              <a:latin typeface="Arial"/>
              <a:ea typeface="Arial"/>
              <a:cs typeface="Arial"/>
              <a:sym typeface="Arial"/>
            </a:endParaRPr>
          </a:p>
        </p:txBody>
      </p:sp>
      <p:sp>
        <p:nvSpPr>
          <p:cNvPr id="156" name="Google Shape;156;p8"/>
          <p:cNvSpPr/>
          <p:nvPr/>
        </p:nvSpPr>
        <p:spPr>
          <a:xfrm>
            <a:off x="460392" y="1303057"/>
            <a:ext cx="571500" cy="5715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8"/>
          <p:cNvSpPr txBox="1"/>
          <p:nvPr/>
        </p:nvSpPr>
        <p:spPr>
          <a:xfrm>
            <a:off x="358022" y="1896216"/>
            <a:ext cx="4618500" cy="1272193"/>
          </a:xfrm>
          <a:prstGeom prst="rect">
            <a:avLst/>
          </a:prstGeom>
          <a:noFill/>
          <a:ln>
            <a:noFill/>
          </a:ln>
        </p:spPr>
        <p:txBody>
          <a:bodyPr anchorCtr="0" anchor="t" bIns="0" lIns="0" spcFirstLastPara="1" rIns="0" wrap="square" tIns="0">
            <a:noAutofit/>
          </a:bodyPr>
          <a:lstStyle/>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 Extensive Roof Repairs Needed </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Extensive exterior renovations needed</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Lack of garage space for vehicles/equipment</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Lack of IT infrastructure</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Lack of dedicated supply area</a:t>
            </a:r>
            <a:endParaRPr b="0" i="0" sz="1400" u="none" cap="none" strike="noStrike">
              <a:solidFill>
                <a:srgbClr val="000000"/>
              </a:solidFill>
              <a:latin typeface="Arial"/>
              <a:ea typeface="Arial"/>
              <a:cs typeface="Arial"/>
              <a:sym typeface="Arial"/>
            </a:endParaRPr>
          </a:p>
          <a:p>
            <a:pPr indent="-25400" lvl="1" marL="177800" marR="0" rtl="0" algn="l">
              <a:lnSpc>
                <a:spcPct val="115000"/>
              </a:lnSpc>
              <a:spcBef>
                <a:spcPts val="0"/>
              </a:spcBef>
              <a:spcAft>
                <a:spcPts val="0"/>
              </a:spcAft>
              <a:buClr>
                <a:srgbClr val="1C458A"/>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a:p>
            <a:pPr indent="-95250" lvl="1" marL="177800" marR="0" rtl="0" algn="l">
              <a:lnSpc>
                <a:spcPct val="115000"/>
              </a:lnSpc>
              <a:spcBef>
                <a:spcPts val="0"/>
              </a:spcBef>
              <a:spcAft>
                <a:spcPts val="0"/>
              </a:spcAft>
              <a:buClr>
                <a:srgbClr val="1C458A"/>
              </a:buClr>
              <a:buSzPts val="1100"/>
              <a:buFont typeface="Arial"/>
              <a:buChar char="•"/>
            </a:pPr>
            <a:r>
              <a:rPr b="0" i="0" lang="en-US" sz="1100" u="none" cap="none" strike="noStrike">
                <a:solidFill>
                  <a:srgbClr val="1C458A"/>
                </a:solidFill>
                <a:latin typeface="Poppins Light"/>
                <a:ea typeface="Poppins Light"/>
                <a:cs typeface="Poppins Light"/>
                <a:sym typeface="Poppins Light"/>
              </a:rPr>
              <a:t>Lack of Flammable Storage area</a:t>
            </a:r>
            <a:endParaRPr b="0" i="0" sz="1100" u="none" cap="none" strike="noStrike">
              <a:solidFill>
                <a:srgbClr val="1C458A"/>
              </a:solidFill>
              <a:latin typeface="Poppins Light"/>
              <a:ea typeface="Poppins Light"/>
              <a:cs typeface="Poppins Light"/>
              <a:sym typeface="Poppins Light"/>
            </a:endParaRPr>
          </a:p>
          <a:p>
            <a:pPr indent="0" lvl="1" marL="8255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1C458A"/>
              </a:solidFill>
              <a:latin typeface="Poppins Light"/>
              <a:ea typeface="Poppins Light"/>
              <a:cs typeface="Poppins Light"/>
              <a:sym typeface="Poppins Light"/>
            </a:endParaRPr>
          </a:p>
        </p:txBody>
      </p:sp>
      <p:sp>
        <p:nvSpPr>
          <p:cNvPr id="158" name="Google Shape;158;p8"/>
          <p:cNvSpPr txBox="1"/>
          <p:nvPr/>
        </p:nvSpPr>
        <p:spPr>
          <a:xfrm>
            <a:off x="460421" y="1431702"/>
            <a:ext cx="3559500" cy="2475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1500"/>
              <a:buFont typeface="Arial"/>
              <a:buNone/>
            </a:pPr>
            <a:r>
              <a:rPr b="1" i="0" lang="en-US" sz="1500" u="none" cap="none" strike="noStrike">
                <a:solidFill>
                  <a:srgbClr val="1C458A"/>
                </a:solidFill>
                <a:latin typeface="Poppins Light"/>
                <a:ea typeface="Poppins Light"/>
                <a:cs typeface="Poppins Light"/>
                <a:sym typeface="Poppins Light"/>
              </a:rPr>
              <a:t>Emergency Management (EM)</a:t>
            </a:r>
            <a:endParaRPr b="1" i="0" sz="1500" u="none" cap="none" strike="noStrike">
              <a:solidFill>
                <a:srgbClr val="1C458A"/>
              </a:solidFill>
              <a:latin typeface="Poppins Light"/>
              <a:ea typeface="Poppins Light"/>
              <a:cs typeface="Poppins Light"/>
              <a:sym typeface="Poppins Light"/>
            </a:endParaRPr>
          </a:p>
          <a:p>
            <a:pPr indent="0" lvl="0" marL="0" marR="0" rtl="0" algn="l">
              <a:lnSpc>
                <a:spcPct val="130000"/>
              </a:lnSpc>
              <a:spcBef>
                <a:spcPts val="0"/>
              </a:spcBef>
              <a:spcAft>
                <a:spcPts val="0"/>
              </a:spcAft>
              <a:buClr>
                <a:srgbClr val="000000"/>
              </a:buClr>
              <a:buSzPts val="1500"/>
              <a:buFont typeface="Arial"/>
              <a:buNone/>
            </a:pPr>
            <a:r>
              <a:t/>
            </a:r>
            <a:endParaRPr b="1" i="0" sz="1500" u="none" cap="none" strike="noStrike">
              <a:solidFill>
                <a:srgbClr val="1C458A"/>
              </a:solidFill>
              <a:latin typeface="Poppins Light"/>
              <a:ea typeface="Poppins Light"/>
              <a:cs typeface="Poppins Light"/>
              <a:sym typeface="Poppins Light"/>
            </a:endParaRPr>
          </a:p>
          <a:p>
            <a:pPr indent="0" lvl="0" marL="0" marR="0" rtl="0" algn="l">
              <a:lnSpc>
                <a:spcPct val="130000"/>
              </a:lnSpc>
              <a:spcBef>
                <a:spcPts val="0"/>
              </a:spcBef>
              <a:spcAft>
                <a:spcPts val="0"/>
              </a:spcAft>
              <a:buClr>
                <a:srgbClr val="000000"/>
              </a:buClr>
              <a:buSzPts val="1500"/>
              <a:buFont typeface="Arial"/>
              <a:buNone/>
            </a:pPr>
            <a:r>
              <a:t/>
            </a:r>
            <a:endParaRPr b="1" i="0" sz="1500" u="none" cap="none" strike="noStrike">
              <a:solidFill>
                <a:srgbClr val="1C458A"/>
              </a:solidFill>
              <a:latin typeface="Poppins Light"/>
              <a:ea typeface="Poppins Light"/>
              <a:cs typeface="Poppins Light"/>
              <a:sym typeface="Poppins Light"/>
            </a:endParaRPr>
          </a:p>
        </p:txBody>
      </p:sp>
      <p:pic>
        <p:nvPicPr>
          <p:cNvPr id="159" name="Google Shape;159;p8"/>
          <p:cNvPicPr preferRelativeResize="0"/>
          <p:nvPr/>
        </p:nvPicPr>
        <p:blipFill rotWithShape="1">
          <a:blip r:embed="rId3">
            <a:alphaModFix/>
          </a:blip>
          <a:srcRect b="0" l="34421" r="23487" t="0"/>
          <a:stretch/>
        </p:blipFill>
        <p:spPr>
          <a:xfrm>
            <a:off x="5211352" y="-38100"/>
            <a:ext cx="3297572" cy="5219700"/>
          </a:xfrm>
          <a:prstGeom prst="rect">
            <a:avLst/>
          </a:prstGeom>
          <a:noFill/>
          <a:ln>
            <a:noFill/>
          </a:ln>
        </p:spPr>
      </p:pic>
      <p:sp>
        <p:nvSpPr>
          <p:cNvPr id="160" name="Google Shape;160;p8"/>
          <p:cNvSpPr/>
          <p:nvPr/>
        </p:nvSpPr>
        <p:spPr>
          <a:xfrm>
            <a:off x="8553450" y="3673051"/>
            <a:ext cx="1874097" cy="1874995"/>
          </a:xfrm>
          <a:custGeom>
            <a:rect b="b" l="l" r="r" t="t"/>
            <a:pathLst>
              <a:path extrusionOk="0"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9D9D9"/>
          </a:solidFill>
          <a:ln>
            <a:noFill/>
          </a:ln>
        </p:spPr>
      </p:sp>
      <p:sp>
        <p:nvSpPr>
          <p:cNvPr id="161" name="Google Shape;161;p8"/>
          <p:cNvSpPr/>
          <p:nvPr/>
        </p:nvSpPr>
        <p:spPr>
          <a:xfrm>
            <a:off x="8553450" y="-555554"/>
            <a:ext cx="666750" cy="41148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57">
                                            <p:txEl>
                                              <p:pRg end="0" st="0"/>
                                            </p:txEl>
                                          </p:spTgt>
                                        </p:tgtEl>
                                        <p:attrNameLst>
                                          <p:attrName>style.visibility</p:attrName>
                                        </p:attrNameLst>
                                      </p:cBhvr>
                                      <p:to>
                                        <p:strVal val="visible"/>
                                      </p:to>
                                    </p:set>
                                    <p:anim calcmode="lin" valueType="num">
                                      <p:cBhvr additive="base">
                                        <p:cTn dur="1700"/>
                                        <p:tgtEl>
                                          <p:spTgt spid="157">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57">
                                            <p:txEl>
                                              <p:pRg end="1" st="1"/>
                                            </p:txEl>
                                          </p:spTgt>
                                        </p:tgtEl>
                                        <p:attrNameLst>
                                          <p:attrName>style.visibility</p:attrName>
                                        </p:attrNameLst>
                                      </p:cBhvr>
                                      <p:to>
                                        <p:strVal val="visible"/>
                                      </p:to>
                                    </p:set>
                                    <p:anim calcmode="lin" valueType="num">
                                      <p:cBhvr additive="base">
                                        <p:cTn dur="1700"/>
                                        <p:tgtEl>
                                          <p:spTgt spid="157">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57">
                                            <p:txEl>
                                              <p:pRg end="2" st="2"/>
                                            </p:txEl>
                                          </p:spTgt>
                                        </p:tgtEl>
                                        <p:attrNameLst>
                                          <p:attrName>style.visibility</p:attrName>
                                        </p:attrNameLst>
                                      </p:cBhvr>
                                      <p:to>
                                        <p:strVal val="visible"/>
                                      </p:to>
                                    </p:set>
                                    <p:anim calcmode="lin" valueType="num">
                                      <p:cBhvr additive="base">
                                        <p:cTn dur="1700"/>
                                        <p:tgtEl>
                                          <p:spTgt spid="157">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57">
                                            <p:txEl>
                                              <p:pRg end="3" st="3"/>
                                            </p:txEl>
                                          </p:spTgt>
                                        </p:tgtEl>
                                        <p:attrNameLst>
                                          <p:attrName>style.visibility</p:attrName>
                                        </p:attrNameLst>
                                      </p:cBhvr>
                                      <p:to>
                                        <p:strVal val="visible"/>
                                      </p:to>
                                    </p:set>
                                    <p:anim calcmode="lin" valueType="num">
                                      <p:cBhvr additive="base">
                                        <p:cTn dur="1700"/>
                                        <p:tgtEl>
                                          <p:spTgt spid="157">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57">
                                            <p:txEl>
                                              <p:pRg end="4" st="4"/>
                                            </p:txEl>
                                          </p:spTgt>
                                        </p:tgtEl>
                                        <p:attrNameLst>
                                          <p:attrName>style.visibility</p:attrName>
                                        </p:attrNameLst>
                                      </p:cBhvr>
                                      <p:to>
                                        <p:strVal val="visible"/>
                                      </p:to>
                                    </p:set>
                                    <p:anim calcmode="lin" valueType="num">
                                      <p:cBhvr additive="base">
                                        <p:cTn dur="1700"/>
                                        <p:tgtEl>
                                          <p:spTgt spid="157">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57">
                                            <p:txEl>
                                              <p:pRg end="5" st="5"/>
                                            </p:txEl>
                                          </p:spTgt>
                                        </p:tgtEl>
                                        <p:attrNameLst>
                                          <p:attrName>style.visibility</p:attrName>
                                        </p:attrNameLst>
                                      </p:cBhvr>
                                      <p:to>
                                        <p:strVal val="visible"/>
                                      </p:to>
                                    </p:set>
                                    <p:anim calcmode="lin" valueType="num">
                                      <p:cBhvr additive="base">
                                        <p:cTn dur="1700"/>
                                        <p:tgtEl>
                                          <p:spTgt spid="157">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57">
                                            <p:txEl>
                                              <p:pRg end="6" st="6"/>
                                            </p:txEl>
                                          </p:spTgt>
                                        </p:tgtEl>
                                        <p:attrNameLst>
                                          <p:attrName>style.visibility</p:attrName>
                                        </p:attrNameLst>
                                      </p:cBhvr>
                                      <p:to>
                                        <p:strVal val="visible"/>
                                      </p:to>
                                    </p:set>
                                    <p:anim calcmode="lin" valueType="num">
                                      <p:cBhvr additive="base">
                                        <p:cTn dur="1700"/>
                                        <p:tgtEl>
                                          <p:spTgt spid="157">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57">
                                            <p:txEl>
                                              <p:pRg end="7" st="7"/>
                                            </p:txEl>
                                          </p:spTgt>
                                        </p:tgtEl>
                                        <p:attrNameLst>
                                          <p:attrName>style.visibility</p:attrName>
                                        </p:attrNameLst>
                                      </p:cBhvr>
                                      <p:to>
                                        <p:strVal val="visible"/>
                                      </p:to>
                                    </p:set>
                                    <p:anim calcmode="lin" valueType="num">
                                      <p:cBhvr additive="base">
                                        <p:cTn dur="1700"/>
                                        <p:tgtEl>
                                          <p:spTgt spid="157">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57">
                                            <p:txEl>
                                              <p:pRg end="8" st="8"/>
                                            </p:txEl>
                                          </p:spTgt>
                                        </p:tgtEl>
                                        <p:attrNameLst>
                                          <p:attrName>style.visibility</p:attrName>
                                        </p:attrNameLst>
                                      </p:cBhvr>
                                      <p:to>
                                        <p:strVal val="visible"/>
                                      </p:to>
                                    </p:set>
                                    <p:anim calcmode="lin" valueType="num">
                                      <p:cBhvr additive="base">
                                        <p:cTn dur="1700"/>
                                        <p:tgtEl>
                                          <p:spTgt spid="157">
                                            <p:txEl>
                                              <p:pRg end="8" st="8"/>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57">
                                            <p:txEl>
                                              <p:pRg end="9" st="9"/>
                                            </p:txEl>
                                          </p:spTgt>
                                        </p:tgtEl>
                                        <p:attrNameLst>
                                          <p:attrName>style.visibility</p:attrName>
                                        </p:attrNameLst>
                                      </p:cBhvr>
                                      <p:to>
                                        <p:strVal val="visible"/>
                                      </p:to>
                                    </p:set>
                                    <p:anim calcmode="lin" valueType="num">
                                      <p:cBhvr additive="base">
                                        <p:cTn dur="1700"/>
                                        <p:tgtEl>
                                          <p:spTgt spid="157">
                                            <p:txEl>
                                              <p:pRg end="9" st="9"/>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57">
                                            <p:txEl>
                                              <p:pRg end="10" st="10"/>
                                            </p:txEl>
                                          </p:spTgt>
                                        </p:tgtEl>
                                        <p:attrNameLst>
                                          <p:attrName>style.visibility</p:attrName>
                                        </p:attrNameLst>
                                      </p:cBhvr>
                                      <p:to>
                                        <p:strVal val="visible"/>
                                      </p:to>
                                    </p:set>
                                    <p:anim calcmode="lin" valueType="num">
                                      <p:cBhvr additive="base">
                                        <p:cTn dur="1700"/>
                                        <p:tgtEl>
                                          <p:spTgt spid="157">
                                            <p:txEl>
                                              <p:pRg end="10" st="1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57">
                                            <p:txEl>
                                              <p:pRg end="11" st="11"/>
                                            </p:txEl>
                                          </p:spTgt>
                                        </p:tgtEl>
                                        <p:attrNameLst>
                                          <p:attrName>style.visibility</p:attrName>
                                        </p:attrNameLst>
                                      </p:cBhvr>
                                      <p:to>
                                        <p:strVal val="visible"/>
                                      </p:to>
                                    </p:set>
                                    <p:anim calcmode="lin" valueType="num">
                                      <p:cBhvr additive="base">
                                        <p:cTn dur="1700"/>
                                        <p:tgtEl>
                                          <p:spTgt spid="157">
                                            <p:txEl>
                                              <p:pRg end="11" st="1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3F4"/>
        </a:solidFill>
      </p:bgPr>
    </p:bg>
    <p:spTree>
      <p:nvGrpSpPr>
        <p:cNvPr id="165" name="Shape 165"/>
        <p:cNvGrpSpPr/>
        <p:nvPr/>
      </p:nvGrpSpPr>
      <p:grpSpPr>
        <a:xfrm>
          <a:off x="0" y="0"/>
          <a:ext cx="0" cy="0"/>
          <a:chOff x="0" y="0"/>
          <a:chExt cx="0" cy="0"/>
        </a:xfrm>
      </p:grpSpPr>
      <p:sp>
        <p:nvSpPr>
          <p:cNvPr id="166" name="Google Shape;166;p9"/>
          <p:cNvSpPr txBox="1"/>
          <p:nvPr/>
        </p:nvSpPr>
        <p:spPr>
          <a:xfrm>
            <a:off x="418550" y="35525"/>
            <a:ext cx="3347400" cy="6567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dk1"/>
              </a:buClr>
              <a:buSzPts val="3400"/>
              <a:buFont typeface="Arial"/>
              <a:buNone/>
            </a:pPr>
            <a:r>
              <a:rPr b="1" i="0" lang="en-US" sz="3400" u="none" cap="none" strike="noStrike">
                <a:solidFill>
                  <a:srgbClr val="1C458A"/>
                </a:solidFill>
                <a:latin typeface="Poppins"/>
                <a:ea typeface="Poppins"/>
                <a:cs typeface="Poppins"/>
                <a:sym typeface="Poppins"/>
              </a:rPr>
              <a:t>The Evidence </a:t>
            </a:r>
            <a:endParaRPr b="0" i="0"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67" name="Google Shape;167;p9"/>
          <p:cNvSpPr txBox="1"/>
          <p:nvPr/>
        </p:nvSpPr>
        <p:spPr>
          <a:xfrm>
            <a:off x="455525" y="605500"/>
            <a:ext cx="2774400" cy="315300"/>
          </a:xfrm>
          <a:prstGeom prst="rect">
            <a:avLst/>
          </a:prstGeom>
          <a:noFill/>
          <a:ln>
            <a:noFill/>
          </a:ln>
        </p:spPr>
        <p:txBody>
          <a:bodyPr anchorCtr="0" anchor="t" bIns="91425" lIns="91425" spcFirstLastPara="1" rIns="91425" wrap="square" tIns="91425">
            <a:noAutofit/>
          </a:bodyPr>
          <a:lstStyle/>
          <a:p>
            <a:pPr indent="0" lvl="0" marL="0" marR="0" rtl="0" algn="l">
              <a:lnSpc>
                <a:spcPct val="120014"/>
              </a:lnSpc>
              <a:spcBef>
                <a:spcPts val="0"/>
              </a:spcBef>
              <a:spcAft>
                <a:spcPts val="0"/>
              </a:spcAft>
              <a:buClr>
                <a:schemeClr val="dk1"/>
              </a:buClr>
              <a:buSzPts val="1400"/>
              <a:buFont typeface="Arial"/>
              <a:buNone/>
            </a:pPr>
            <a:r>
              <a:rPr b="1" i="0" lang="en-US" sz="1400" u="none" cap="none" strike="noStrike">
                <a:solidFill>
                  <a:srgbClr val="1C458A"/>
                </a:solidFill>
                <a:latin typeface="Poppins"/>
                <a:ea typeface="Poppins"/>
                <a:cs typeface="Poppins"/>
                <a:sym typeface="Poppins"/>
              </a:rPr>
              <a:t>HKT ARCHITECTS FINDINGS</a:t>
            </a:r>
            <a:endParaRPr b="0" i="0" sz="1400" u="none" cap="none" strike="noStrike">
              <a:solidFill>
                <a:srgbClr val="000000"/>
              </a:solidFill>
              <a:latin typeface="Calibri"/>
              <a:ea typeface="Calibri"/>
              <a:cs typeface="Calibri"/>
              <a:sym typeface="Calibri"/>
            </a:endParaRPr>
          </a:p>
        </p:txBody>
      </p:sp>
      <p:sp>
        <p:nvSpPr>
          <p:cNvPr id="168" name="Google Shape;168;p9"/>
          <p:cNvSpPr/>
          <p:nvPr/>
        </p:nvSpPr>
        <p:spPr>
          <a:xfrm>
            <a:off x="547742" y="981582"/>
            <a:ext cx="571500" cy="57300"/>
          </a:xfrm>
          <a:prstGeom prst="rect">
            <a:avLst/>
          </a:prstGeom>
          <a:solidFill>
            <a:srgbClr val="1C45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9"/>
          <p:cNvSpPr txBox="1"/>
          <p:nvPr/>
        </p:nvSpPr>
        <p:spPr>
          <a:xfrm>
            <a:off x="333875" y="1261875"/>
            <a:ext cx="3708000" cy="321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1C458A"/>
                </a:solidFill>
                <a:latin typeface="Poppins"/>
                <a:ea typeface="Poppins"/>
                <a:cs typeface="Poppins"/>
                <a:sym typeface="Poppins"/>
              </a:rPr>
              <a:t>FACTS: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A"/>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1C458A"/>
                </a:solidFill>
                <a:latin typeface="Poppins"/>
                <a:ea typeface="Poppins"/>
                <a:cs typeface="Poppins"/>
                <a:sym typeface="Poppins"/>
              </a:rPr>
              <a:t>     </a:t>
            </a:r>
            <a:r>
              <a:rPr b="0" i="0" lang="en-US" sz="1200" u="sng" cap="none" strike="noStrike">
                <a:solidFill>
                  <a:srgbClr val="1C458A"/>
                </a:solidFill>
                <a:latin typeface="Poppins"/>
                <a:ea typeface="Poppins"/>
                <a:cs typeface="Poppins"/>
                <a:sym typeface="Poppins"/>
              </a:rPr>
              <a:t>Building</a:t>
            </a:r>
            <a:r>
              <a:rPr b="0" i="0" lang="en-US" sz="1200" u="none" cap="none" strike="noStrike">
                <a:solidFill>
                  <a:srgbClr val="1C458A"/>
                </a:solidFill>
                <a:latin typeface="Poppins"/>
                <a:ea typeface="Poppins"/>
                <a:cs typeface="Poppins"/>
                <a:sym typeface="Poppins"/>
              </a:rPr>
              <a:t> </a:t>
            </a:r>
            <a:endParaRPr b="0" i="0" sz="1200" u="none" cap="none" strike="noStrike">
              <a:solidFill>
                <a:srgbClr val="1C458A"/>
              </a:solidFill>
              <a:latin typeface="Poppins"/>
              <a:ea typeface="Poppins"/>
              <a:cs typeface="Poppins"/>
              <a:sym typeface="Poppins"/>
            </a:endParaRPr>
          </a:p>
          <a:p>
            <a:pPr indent="-298450" lvl="0" marL="457200" marR="0" rtl="0" algn="l">
              <a:lnSpc>
                <a:spcPct val="100000"/>
              </a:lnSpc>
              <a:spcBef>
                <a:spcPts val="0"/>
              </a:spcBef>
              <a:spcAft>
                <a:spcPts val="0"/>
              </a:spcAft>
              <a:buClr>
                <a:srgbClr val="1C458A"/>
              </a:buClr>
              <a:buSzPts val="1100"/>
              <a:buFont typeface="Poppins"/>
              <a:buChar char="●"/>
            </a:pPr>
            <a:r>
              <a:rPr b="0" i="0" lang="en-US" sz="1100" u="none" cap="none" strike="noStrike">
                <a:solidFill>
                  <a:srgbClr val="1C458A"/>
                </a:solidFill>
                <a:latin typeface="Poppins"/>
                <a:ea typeface="Poppins"/>
                <a:cs typeface="Poppins"/>
                <a:sym typeface="Poppins"/>
              </a:rPr>
              <a:t>Currently 21,880 sqft</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1C458A"/>
              </a:buClr>
              <a:buSzPts val="1100"/>
              <a:buFont typeface="Poppins"/>
              <a:buNone/>
            </a:pPr>
            <a:r>
              <a:t/>
            </a:r>
            <a:endParaRPr b="0" i="0" sz="1100" u="none" cap="none" strike="noStrike">
              <a:solidFill>
                <a:srgbClr val="1C458A"/>
              </a:solidFill>
              <a:latin typeface="Poppins"/>
              <a:ea typeface="Poppins"/>
              <a:cs typeface="Poppins"/>
              <a:sym typeface="Poppins"/>
            </a:endParaRPr>
          </a:p>
          <a:p>
            <a:pPr indent="-298450" lvl="0" marL="457200" marR="0" rtl="0" algn="l">
              <a:lnSpc>
                <a:spcPct val="100000"/>
              </a:lnSpc>
              <a:spcBef>
                <a:spcPts val="0"/>
              </a:spcBef>
              <a:spcAft>
                <a:spcPts val="0"/>
              </a:spcAft>
              <a:buClr>
                <a:srgbClr val="1C458A"/>
              </a:buClr>
              <a:buSzPts val="1100"/>
              <a:buFont typeface="Poppins"/>
              <a:buChar char="●"/>
            </a:pPr>
            <a:r>
              <a:rPr b="0" i="0" lang="en-US" sz="1100" u="none" cap="none" strike="noStrike">
                <a:solidFill>
                  <a:srgbClr val="1C458A"/>
                </a:solidFill>
                <a:latin typeface="Poppins"/>
                <a:ea typeface="Poppins"/>
                <a:cs typeface="Poppins"/>
                <a:sym typeface="Poppins"/>
              </a:rPr>
              <a:t>Needs assessment recommends 47,000 sqft</a:t>
            </a:r>
            <a:endParaRPr b="0" i="0" sz="1100" u="none" cap="none" strike="noStrike">
              <a:solidFill>
                <a:srgbClr val="1C458A"/>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1C458A"/>
                </a:solidFill>
                <a:latin typeface="Poppins"/>
                <a:ea typeface="Poppins"/>
                <a:cs typeface="Poppins"/>
                <a:sym typeface="Poppins"/>
              </a:rPr>
              <a:t>     </a:t>
            </a:r>
            <a:endParaRPr b="0" i="0" sz="1200" u="none" cap="none" strike="noStrike">
              <a:solidFill>
                <a:srgbClr val="1C458A"/>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1C458A"/>
                </a:solidFill>
                <a:latin typeface="Poppins"/>
                <a:ea typeface="Poppins"/>
                <a:cs typeface="Poppins"/>
                <a:sym typeface="Poppins"/>
              </a:rPr>
              <a:t>     </a:t>
            </a:r>
            <a:r>
              <a:rPr b="0" i="0" lang="en-US" sz="1200" u="sng" cap="none" strike="noStrike">
                <a:solidFill>
                  <a:srgbClr val="1C458A"/>
                </a:solidFill>
                <a:latin typeface="Poppins"/>
                <a:ea typeface="Poppins"/>
                <a:cs typeface="Poppins"/>
                <a:sym typeface="Poppins"/>
              </a:rPr>
              <a:t>Lot</a:t>
            </a:r>
            <a:endParaRPr b="0" i="0" sz="1200" u="sng" cap="none" strike="noStrike">
              <a:solidFill>
                <a:srgbClr val="1C458A"/>
              </a:solidFill>
              <a:latin typeface="Poppins"/>
              <a:ea typeface="Poppins"/>
              <a:cs typeface="Poppins"/>
              <a:sym typeface="Poppins"/>
            </a:endParaRPr>
          </a:p>
          <a:p>
            <a:pPr indent="-298450" lvl="0" marL="457200" marR="0" rtl="0" algn="l">
              <a:lnSpc>
                <a:spcPct val="100000"/>
              </a:lnSpc>
              <a:spcBef>
                <a:spcPts val="0"/>
              </a:spcBef>
              <a:spcAft>
                <a:spcPts val="0"/>
              </a:spcAft>
              <a:buClr>
                <a:srgbClr val="1C458A"/>
              </a:buClr>
              <a:buSzPts val="1100"/>
              <a:buFont typeface="Poppins"/>
              <a:buChar char="●"/>
            </a:pPr>
            <a:r>
              <a:rPr b="0" i="0" lang="en-US" sz="1100" u="none" cap="none" strike="noStrike">
                <a:solidFill>
                  <a:srgbClr val="1C458A"/>
                </a:solidFill>
                <a:latin typeface="Poppins"/>
                <a:ea typeface="Poppins"/>
                <a:cs typeface="Poppins"/>
                <a:sym typeface="Poppins"/>
              </a:rPr>
              <a:t>Currently 1.93 acres</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1C458A"/>
              </a:buClr>
              <a:buSzPts val="1100"/>
              <a:buFont typeface="Poppins"/>
              <a:buNone/>
            </a:pPr>
            <a:r>
              <a:t/>
            </a:r>
            <a:endParaRPr b="0" i="0" sz="1100" u="none" cap="none" strike="noStrike">
              <a:solidFill>
                <a:srgbClr val="1C458A"/>
              </a:solidFill>
              <a:latin typeface="Poppins"/>
              <a:ea typeface="Poppins"/>
              <a:cs typeface="Poppins"/>
              <a:sym typeface="Poppins"/>
            </a:endParaRPr>
          </a:p>
          <a:p>
            <a:pPr indent="-298450" lvl="0" marL="457200" marR="0" rtl="0" algn="l">
              <a:lnSpc>
                <a:spcPct val="100000"/>
              </a:lnSpc>
              <a:spcBef>
                <a:spcPts val="0"/>
              </a:spcBef>
              <a:spcAft>
                <a:spcPts val="0"/>
              </a:spcAft>
              <a:buClr>
                <a:srgbClr val="1C458A"/>
              </a:buClr>
              <a:buSzPts val="1100"/>
              <a:buFont typeface="Poppins"/>
              <a:buChar char="●"/>
            </a:pPr>
            <a:r>
              <a:rPr b="0" i="0" lang="en-US" sz="1100" u="none" cap="none" strike="noStrike">
                <a:solidFill>
                  <a:srgbClr val="1C458A"/>
                </a:solidFill>
                <a:latin typeface="Poppins"/>
                <a:ea typeface="Poppins"/>
                <a:cs typeface="Poppins"/>
                <a:sym typeface="Poppins"/>
              </a:rPr>
              <a:t>Needs assessment of minimum 5 acres</a:t>
            </a:r>
            <a:endParaRPr b="0" i="0" sz="1100" u="none" cap="none" strike="noStrike">
              <a:solidFill>
                <a:srgbClr val="1C458A"/>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1C458A"/>
                </a:solidFill>
                <a:latin typeface="Poppins"/>
                <a:ea typeface="Poppins"/>
                <a:cs typeface="Poppins"/>
                <a:sym typeface="Poppins"/>
              </a:rPr>
              <a:t>     </a:t>
            </a:r>
            <a:endParaRPr b="0" i="0" sz="1200" u="none" cap="none" strike="noStrike">
              <a:solidFill>
                <a:srgbClr val="1C458A"/>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1C458A"/>
                </a:solidFill>
                <a:latin typeface="Poppins"/>
                <a:ea typeface="Poppins"/>
                <a:cs typeface="Poppins"/>
                <a:sym typeface="Poppins"/>
              </a:rPr>
              <a:t>     </a:t>
            </a:r>
            <a:r>
              <a:rPr b="0" i="0" lang="en-US" sz="1200" u="sng" cap="none" strike="noStrike">
                <a:solidFill>
                  <a:srgbClr val="1C458A"/>
                </a:solidFill>
                <a:latin typeface="Poppins"/>
                <a:ea typeface="Poppins"/>
                <a:cs typeface="Poppins"/>
                <a:sym typeface="Poppins"/>
              </a:rPr>
              <a:t>Renovation costs</a:t>
            </a:r>
            <a:endParaRPr b="0" i="0" sz="1200" u="sng" cap="none" strike="noStrike">
              <a:solidFill>
                <a:srgbClr val="1C458A"/>
              </a:solidFill>
              <a:latin typeface="Poppins"/>
              <a:ea typeface="Poppins"/>
              <a:cs typeface="Poppins"/>
              <a:sym typeface="Poppins"/>
            </a:endParaRPr>
          </a:p>
          <a:p>
            <a:pPr indent="-298450" lvl="0" marL="457200" marR="0" rtl="0" algn="l">
              <a:lnSpc>
                <a:spcPct val="100000"/>
              </a:lnSpc>
              <a:spcBef>
                <a:spcPts val="0"/>
              </a:spcBef>
              <a:spcAft>
                <a:spcPts val="0"/>
              </a:spcAft>
              <a:buClr>
                <a:srgbClr val="1C458A"/>
              </a:buClr>
              <a:buSzPts val="1100"/>
              <a:buFont typeface="Poppins"/>
              <a:buChar char="●"/>
            </a:pPr>
            <a:r>
              <a:rPr b="0" i="0" lang="en-US" sz="1100" u="none" cap="none" strike="noStrike">
                <a:solidFill>
                  <a:srgbClr val="1C458A"/>
                </a:solidFill>
                <a:latin typeface="Poppins"/>
                <a:ea typeface="Poppins"/>
                <a:cs typeface="Poppins"/>
                <a:sym typeface="Poppins"/>
              </a:rPr>
              <a:t>To renovate the existing building would trigger full accessibility requirements. </a:t>
            </a:r>
            <a:br>
              <a:rPr b="0" i="0" lang="en-US" sz="1100" u="none" cap="none" strike="noStrike">
                <a:solidFill>
                  <a:srgbClr val="1C458A"/>
                </a:solidFill>
                <a:latin typeface="Poppins"/>
                <a:ea typeface="Poppins"/>
                <a:cs typeface="Poppins"/>
                <a:sym typeface="Poppins"/>
              </a:rPr>
            </a:br>
            <a:endParaRPr b="0" i="0" sz="1100" u="none" cap="none" strike="noStrike">
              <a:solidFill>
                <a:srgbClr val="1C458A"/>
              </a:solidFill>
              <a:latin typeface="Poppins"/>
              <a:ea typeface="Poppins"/>
              <a:cs typeface="Poppins"/>
              <a:sym typeface="Poppins"/>
            </a:endParaRPr>
          </a:p>
          <a:p>
            <a:pPr indent="-298450" lvl="0" marL="457200" marR="0" rtl="0" algn="l">
              <a:lnSpc>
                <a:spcPct val="100000"/>
              </a:lnSpc>
              <a:spcBef>
                <a:spcPts val="0"/>
              </a:spcBef>
              <a:spcAft>
                <a:spcPts val="0"/>
              </a:spcAft>
              <a:buClr>
                <a:srgbClr val="1C458A"/>
              </a:buClr>
              <a:buSzPts val="1100"/>
              <a:buFont typeface="Poppins"/>
              <a:buChar char="●"/>
            </a:pPr>
            <a:r>
              <a:rPr b="0" i="0" lang="en-US" sz="1100" u="none" cap="none" strike="noStrike">
                <a:solidFill>
                  <a:srgbClr val="1C458A"/>
                </a:solidFill>
                <a:latin typeface="Poppins"/>
                <a:ea typeface="Poppins"/>
                <a:cs typeface="Poppins"/>
                <a:sym typeface="Poppins"/>
              </a:rPr>
              <a:t>Current building has assessed value of $854,200 thus any renovations over $243,447 would trigger full accessibility increasing renovation costs significantly</a:t>
            </a:r>
            <a:endParaRPr b="0" i="0" sz="1100" u="none" cap="none" strike="noStrike">
              <a:solidFill>
                <a:srgbClr val="1C458A"/>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1C458A"/>
                </a:solidFill>
                <a:latin typeface="Poppins"/>
                <a:ea typeface="Poppins"/>
                <a:cs typeface="Poppins"/>
                <a:sym typeface="Poppins"/>
              </a:rPr>
              <a:t>	</a:t>
            </a:r>
            <a:endParaRPr b="0" i="0" sz="1500" u="none" cap="none" strike="noStrike">
              <a:solidFill>
                <a:srgbClr val="1C458A"/>
              </a:solidFill>
              <a:latin typeface="Poppins"/>
              <a:ea typeface="Poppins"/>
              <a:cs typeface="Poppins"/>
              <a:sym typeface="Poppins"/>
            </a:endParaRPr>
          </a:p>
        </p:txBody>
      </p:sp>
      <p:pic>
        <p:nvPicPr>
          <p:cNvPr id="170" name="Google Shape;170;p9"/>
          <p:cNvPicPr preferRelativeResize="0"/>
          <p:nvPr/>
        </p:nvPicPr>
        <p:blipFill rotWithShape="1">
          <a:blip r:embed="rId3">
            <a:alphaModFix/>
          </a:blip>
          <a:srcRect b="3908" l="0" r="0" t="3908"/>
          <a:stretch/>
        </p:blipFill>
        <p:spPr>
          <a:xfrm>
            <a:off x="4313675" y="1261875"/>
            <a:ext cx="4766326" cy="26677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Todd Correia</dc:creator>
</cp:coreProperties>
</file>